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3" r:id="rId7"/>
    <p:sldId id="264" r:id="rId8"/>
    <p:sldId id="265" r:id="rId9"/>
    <p:sldId id="266" r:id="rId10"/>
    <p:sldId id="287" r:id="rId11"/>
    <p:sldId id="260"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4" r:id="rId39"/>
    <p:sldId id="295" r:id="rId40"/>
    <p:sldId id="296" r:id="rId41"/>
    <p:sldId id="301" r:id="rId42"/>
    <p:sldId id="297" r:id="rId43"/>
    <p:sldId id="298" r:id="rId44"/>
    <p:sldId id="299" r:id="rId45"/>
    <p:sldId id="300"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47F655-9B00-451D-A0E8-4005A68A964B}" v="8" dt="2024-06-10T05:31:04.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ndra Kc" userId="880eb05b-cc72-4250-920b-6630e35cf82c" providerId="ADAL" clId="{BB47F655-9B00-451D-A0E8-4005A68A964B}"/>
    <pc:docChg chg="undo custSel addSld delSld modSld sldOrd">
      <pc:chgData name="Surendra Kc" userId="880eb05b-cc72-4250-920b-6630e35cf82c" providerId="ADAL" clId="{BB47F655-9B00-451D-A0E8-4005A68A964B}" dt="2024-06-10T05:38:14.356" v="955" actId="26606"/>
      <pc:docMkLst>
        <pc:docMk/>
      </pc:docMkLst>
      <pc:sldChg chg="ord">
        <pc:chgData name="Surendra Kc" userId="880eb05b-cc72-4250-920b-6630e35cf82c" providerId="ADAL" clId="{BB47F655-9B00-451D-A0E8-4005A68A964B}" dt="2024-06-10T04:43:18.833" v="66"/>
        <pc:sldMkLst>
          <pc:docMk/>
          <pc:sldMk cId="2575963815" sldId="260"/>
        </pc:sldMkLst>
      </pc:sldChg>
      <pc:sldChg chg="modSp mod">
        <pc:chgData name="Surendra Kc" userId="880eb05b-cc72-4250-920b-6630e35cf82c" providerId="ADAL" clId="{BB47F655-9B00-451D-A0E8-4005A68A964B}" dt="2024-06-10T04:37:21.243" v="4" actId="27636"/>
        <pc:sldMkLst>
          <pc:docMk/>
          <pc:sldMk cId="581545407" sldId="266"/>
        </pc:sldMkLst>
        <pc:spChg chg="mod">
          <ac:chgData name="Surendra Kc" userId="880eb05b-cc72-4250-920b-6630e35cf82c" providerId="ADAL" clId="{BB47F655-9B00-451D-A0E8-4005A68A964B}" dt="2024-06-10T04:37:21.243" v="4" actId="27636"/>
          <ac:spMkLst>
            <pc:docMk/>
            <pc:sldMk cId="581545407" sldId="266"/>
            <ac:spMk id="3" creationId="{FBFEC10F-F6D5-FE1C-BB08-6DBD19A97FE1}"/>
          </ac:spMkLst>
        </pc:spChg>
      </pc:sldChg>
      <pc:sldChg chg="modSp mod">
        <pc:chgData name="Surendra Kc" userId="880eb05b-cc72-4250-920b-6630e35cf82c" providerId="ADAL" clId="{BB47F655-9B00-451D-A0E8-4005A68A964B}" dt="2024-06-10T04:38:39.622" v="9" actId="15"/>
        <pc:sldMkLst>
          <pc:docMk/>
          <pc:sldMk cId="2646870155" sldId="267"/>
        </pc:sldMkLst>
        <pc:spChg chg="mod">
          <ac:chgData name="Surendra Kc" userId="880eb05b-cc72-4250-920b-6630e35cf82c" providerId="ADAL" clId="{BB47F655-9B00-451D-A0E8-4005A68A964B}" dt="2024-06-10T04:38:39.622" v="9" actId="15"/>
          <ac:spMkLst>
            <pc:docMk/>
            <pc:sldMk cId="2646870155" sldId="267"/>
            <ac:spMk id="3" creationId="{3A6F8004-B8D3-7C21-55DB-2DB641447D68}"/>
          </ac:spMkLst>
        </pc:spChg>
      </pc:sldChg>
      <pc:sldChg chg="modSp mod">
        <pc:chgData name="Surendra Kc" userId="880eb05b-cc72-4250-920b-6630e35cf82c" providerId="ADAL" clId="{BB47F655-9B00-451D-A0E8-4005A68A964B}" dt="2024-06-10T04:39:00.051" v="22" actId="27636"/>
        <pc:sldMkLst>
          <pc:docMk/>
          <pc:sldMk cId="3837282069" sldId="268"/>
        </pc:sldMkLst>
        <pc:spChg chg="mod">
          <ac:chgData name="Surendra Kc" userId="880eb05b-cc72-4250-920b-6630e35cf82c" providerId="ADAL" clId="{BB47F655-9B00-451D-A0E8-4005A68A964B}" dt="2024-06-10T04:39:00.051" v="22" actId="27636"/>
          <ac:spMkLst>
            <pc:docMk/>
            <pc:sldMk cId="3837282069" sldId="268"/>
            <ac:spMk id="3" creationId="{A81A3DDC-3546-6341-2AE2-2CF0C998F7EF}"/>
          </ac:spMkLst>
        </pc:spChg>
      </pc:sldChg>
      <pc:sldChg chg="modSp mod">
        <pc:chgData name="Surendra Kc" userId="880eb05b-cc72-4250-920b-6630e35cf82c" providerId="ADAL" clId="{BB47F655-9B00-451D-A0E8-4005A68A964B}" dt="2024-06-10T04:38:53.002" v="16" actId="27636"/>
        <pc:sldMkLst>
          <pc:docMk/>
          <pc:sldMk cId="2859892241" sldId="269"/>
        </pc:sldMkLst>
        <pc:spChg chg="mod">
          <ac:chgData name="Surendra Kc" userId="880eb05b-cc72-4250-920b-6630e35cf82c" providerId="ADAL" clId="{BB47F655-9B00-451D-A0E8-4005A68A964B}" dt="2024-06-10T04:38:53.002" v="16" actId="27636"/>
          <ac:spMkLst>
            <pc:docMk/>
            <pc:sldMk cId="2859892241" sldId="269"/>
            <ac:spMk id="3" creationId="{1ADDD5A1-05F7-02A4-3686-BF33C4C62A9A}"/>
          </ac:spMkLst>
        </pc:spChg>
      </pc:sldChg>
      <pc:sldChg chg="modSp new mod ord">
        <pc:chgData name="Surendra Kc" userId="880eb05b-cc72-4250-920b-6630e35cf82c" providerId="ADAL" clId="{BB47F655-9B00-451D-A0E8-4005A68A964B}" dt="2024-06-10T04:42:59.518" v="62"/>
        <pc:sldMkLst>
          <pc:docMk/>
          <pc:sldMk cId="1170840872" sldId="287"/>
        </pc:sldMkLst>
        <pc:spChg chg="mod">
          <ac:chgData name="Surendra Kc" userId="880eb05b-cc72-4250-920b-6630e35cf82c" providerId="ADAL" clId="{BB47F655-9B00-451D-A0E8-4005A68A964B}" dt="2024-06-10T04:40:56.805" v="31" actId="20577"/>
          <ac:spMkLst>
            <pc:docMk/>
            <pc:sldMk cId="1170840872" sldId="287"/>
            <ac:spMk id="2" creationId="{DF9FD5B3-48FA-A763-71FE-479B5A908656}"/>
          </ac:spMkLst>
        </pc:spChg>
        <pc:spChg chg="mod">
          <ac:chgData name="Surendra Kc" userId="880eb05b-cc72-4250-920b-6630e35cf82c" providerId="ADAL" clId="{BB47F655-9B00-451D-A0E8-4005A68A964B}" dt="2024-06-10T04:41:59.955" v="60" actId="15"/>
          <ac:spMkLst>
            <pc:docMk/>
            <pc:sldMk cId="1170840872" sldId="287"/>
            <ac:spMk id="3" creationId="{1EDAE204-FC87-37FE-F44D-769EB3964434}"/>
          </ac:spMkLst>
        </pc:spChg>
      </pc:sldChg>
      <pc:sldChg chg="modSp new mod">
        <pc:chgData name="Surendra Kc" userId="880eb05b-cc72-4250-920b-6630e35cf82c" providerId="ADAL" clId="{BB47F655-9B00-451D-A0E8-4005A68A964B}" dt="2024-06-10T05:01:40.235" v="134" actId="15"/>
        <pc:sldMkLst>
          <pc:docMk/>
          <pc:sldMk cId="543512894" sldId="288"/>
        </pc:sldMkLst>
        <pc:spChg chg="mod">
          <ac:chgData name="Surendra Kc" userId="880eb05b-cc72-4250-920b-6630e35cf82c" providerId="ADAL" clId="{BB47F655-9B00-451D-A0E8-4005A68A964B}" dt="2024-06-10T05:01:03.714" v="120" actId="20577"/>
          <ac:spMkLst>
            <pc:docMk/>
            <pc:sldMk cId="543512894" sldId="288"/>
            <ac:spMk id="2" creationId="{42D88E91-8218-1FC5-BC25-ED2B8522AEC0}"/>
          </ac:spMkLst>
        </pc:spChg>
        <pc:spChg chg="mod">
          <ac:chgData name="Surendra Kc" userId="880eb05b-cc72-4250-920b-6630e35cf82c" providerId="ADAL" clId="{BB47F655-9B00-451D-A0E8-4005A68A964B}" dt="2024-06-10T05:01:40.235" v="134" actId="15"/>
          <ac:spMkLst>
            <pc:docMk/>
            <pc:sldMk cId="543512894" sldId="288"/>
            <ac:spMk id="3" creationId="{A4879E9F-E52F-C560-7F62-65F38B6857C4}"/>
          </ac:spMkLst>
        </pc:spChg>
      </pc:sldChg>
      <pc:sldChg chg="modSp new mod">
        <pc:chgData name="Surendra Kc" userId="880eb05b-cc72-4250-920b-6630e35cf82c" providerId="ADAL" clId="{BB47F655-9B00-451D-A0E8-4005A68A964B}" dt="2024-06-10T05:02:19.132" v="153" actId="27636"/>
        <pc:sldMkLst>
          <pc:docMk/>
          <pc:sldMk cId="606013479" sldId="289"/>
        </pc:sldMkLst>
        <pc:spChg chg="mod">
          <ac:chgData name="Surendra Kc" userId="880eb05b-cc72-4250-920b-6630e35cf82c" providerId="ADAL" clId="{BB47F655-9B00-451D-A0E8-4005A68A964B}" dt="2024-06-10T05:01:52.116" v="143" actId="20577"/>
          <ac:spMkLst>
            <pc:docMk/>
            <pc:sldMk cId="606013479" sldId="289"/>
            <ac:spMk id="2" creationId="{BD51F41B-C7FF-01A5-0132-A1FC9E725BFD}"/>
          </ac:spMkLst>
        </pc:spChg>
        <pc:spChg chg="mod">
          <ac:chgData name="Surendra Kc" userId="880eb05b-cc72-4250-920b-6630e35cf82c" providerId="ADAL" clId="{BB47F655-9B00-451D-A0E8-4005A68A964B}" dt="2024-06-10T05:02:19.132" v="153" actId="27636"/>
          <ac:spMkLst>
            <pc:docMk/>
            <pc:sldMk cId="606013479" sldId="289"/>
            <ac:spMk id="3" creationId="{176C759A-8D78-32A0-74AC-6D274539D7A0}"/>
          </ac:spMkLst>
        </pc:spChg>
      </pc:sldChg>
      <pc:sldChg chg="addSp modSp new mod">
        <pc:chgData name="Surendra Kc" userId="880eb05b-cc72-4250-920b-6630e35cf82c" providerId="ADAL" clId="{BB47F655-9B00-451D-A0E8-4005A68A964B}" dt="2024-06-10T05:07:00.875" v="238" actId="27636"/>
        <pc:sldMkLst>
          <pc:docMk/>
          <pc:sldMk cId="1301375019" sldId="290"/>
        </pc:sldMkLst>
        <pc:spChg chg="mod">
          <ac:chgData name="Surendra Kc" userId="880eb05b-cc72-4250-920b-6630e35cf82c" providerId="ADAL" clId="{BB47F655-9B00-451D-A0E8-4005A68A964B}" dt="2024-06-10T05:02:37.476" v="168" actId="20577"/>
          <ac:spMkLst>
            <pc:docMk/>
            <pc:sldMk cId="1301375019" sldId="290"/>
            <ac:spMk id="2" creationId="{F4D4C7FB-3F73-062E-1CD6-1F95F6C9B151}"/>
          </ac:spMkLst>
        </pc:spChg>
        <pc:spChg chg="mod">
          <ac:chgData name="Surendra Kc" userId="880eb05b-cc72-4250-920b-6630e35cf82c" providerId="ADAL" clId="{BB47F655-9B00-451D-A0E8-4005A68A964B}" dt="2024-06-10T05:07:00.875" v="238" actId="27636"/>
          <ac:spMkLst>
            <pc:docMk/>
            <pc:sldMk cId="1301375019" sldId="290"/>
            <ac:spMk id="3" creationId="{A984F86D-F3CB-D1D6-8BE0-024897FC571E}"/>
          </ac:spMkLst>
        </pc:spChg>
        <pc:spChg chg="add">
          <ac:chgData name="Surendra Kc" userId="880eb05b-cc72-4250-920b-6630e35cf82c" providerId="ADAL" clId="{BB47F655-9B00-451D-A0E8-4005A68A964B}" dt="2024-06-10T05:06:48.158" v="232"/>
          <ac:spMkLst>
            <pc:docMk/>
            <pc:sldMk cId="1301375019" sldId="290"/>
            <ac:spMk id="4" creationId="{8213BA76-587E-17B4-8ED5-B014385B863F}"/>
          </ac:spMkLst>
        </pc:spChg>
      </pc:sldChg>
      <pc:sldChg chg="addSp modSp new mod">
        <pc:chgData name="Surendra Kc" userId="880eb05b-cc72-4250-920b-6630e35cf82c" providerId="ADAL" clId="{BB47F655-9B00-451D-A0E8-4005A68A964B}" dt="2024-06-10T05:05:31.691" v="210" actId="27636"/>
        <pc:sldMkLst>
          <pc:docMk/>
          <pc:sldMk cId="897678597" sldId="291"/>
        </pc:sldMkLst>
        <pc:spChg chg="mod">
          <ac:chgData name="Surendra Kc" userId="880eb05b-cc72-4250-920b-6630e35cf82c" providerId="ADAL" clId="{BB47F655-9B00-451D-A0E8-4005A68A964B}" dt="2024-06-10T05:05:01.607" v="205" actId="20577"/>
          <ac:spMkLst>
            <pc:docMk/>
            <pc:sldMk cId="897678597" sldId="291"/>
            <ac:spMk id="2" creationId="{5928670F-81CD-A879-249D-75D84433265F}"/>
          </ac:spMkLst>
        </pc:spChg>
        <pc:spChg chg="mod">
          <ac:chgData name="Surendra Kc" userId="880eb05b-cc72-4250-920b-6630e35cf82c" providerId="ADAL" clId="{BB47F655-9B00-451D-A0E8-4005A68A964B}" dt="2024-06-10T05:05:31.691" v="210" actId="27636"/>
          <ac:spMkLst>
            <pc:docMk/>
            <pc:sldMk cId="897678597" sldId="291"/>
            <ac:spMk id="3" creationId="{26E60D32-3B94-9A45-9526-E678559E789A}"/>
          </ac:spMkLst>
        </pc:spChg>
        <pc:spChg chg="add">
          <ac:chgData name="Surendra Kc" userId="880eb05b-cc72-4250-920b-6630e35cf82c" providerId="ADAL" clId="{BB47F655-9B00-451D-A0E8-4005A68A964B}" dt="2024-06-10T05:05:14.879" v="206"/>
          <ac:spMkLst>
            <pc:docMk/>
            <pc:sldMk cId="897678597" sldId="291"/>
            <ac:spMk id="4" creationId="{AC863516-C30D-CAB6-AD8C-3E98AB1FB5DE}"/>
          </ac:spMkLst>
        </pc:spChg>
      </pc:sldChg>
      <pc:sldChg chg="modSp new mod">
        <pc:chgData name="Surendra Kc" userId="880eb05b-cc72-4250-920b-6630e35cf82c" providerId="ADAL" clId="{BB47F655-9B00-451D-A0E8-4005A68A964B}" dt="2024-06-10T05:05:42.300" v="231" actId="27636"/>
        <pc:sldMkLst>
          <pc:docMk/>
          <pc:sldMk cId="2276896059" sldId="292"/>
        </pc:sldMkLst>
        <pc:spChg chg="mod">
          <ac:chgData name="Surendra Kc" userId="880eb05b-cc72-4250-920b-6630e35cf82c" providerId="ADAL" clId="{BB47F655-9B00-451D-A0E8-4005A68A964B}" dt="2024-06-10T05:05:39.581" v="229" actId="20577"/>
          <ac:spMkLst>
            <pc:docMk/>
            <pc:sldMk cId="2276896059" sldId="292"/>
            <ac:spMk id="2" creationId="{89371FDC-93D3-F4F4-140B-868956D99464}"/>
          </ac:spMkLst>
        </pc:spChg>
        <pc:spChg chg="mod">
          <ac:chgData name="Surendra Kc" userId="880eb05b-cc72-4250-920b-6630e35cf82c" providerId="ADAL" clId="{BB47F655-9B00-451D-A0E8-4005A68A964B}" dt="2024-06-10T05:05:42.300" v="231" actId="27636"/>
          <ac:spMkLst>
            <pc:docMk/>
            <pc:sldMk cId="2276896059" sldId="292"/>
            <ac:spMk id="3" creationId="{B64A2BE0-200D-D1E8-B6A6-6D27974E376B}"/>
          </ac:spMkLst>
        </pc:spChg>
      </pc:sldChg>
      <pc:sldChg chg="modSp new mod">
        <pc:chgData name="Surendra Kc" userId="880eb05b-cc72-4250-920b-6630e35cf82c" providerId="ADAL" clId="{BB47F655-9B00-451D-A0E8-4005A68A964B}" dt="2024-06-10T05:11:07.342" v="268" actId="6549"/>
        <pc:sldMkLst>
          <pc:docMk/>
          <pc:sldMk cId="2865514977" sldId="293"/>
        </pc:sldMkLst>
        <pc:spChg chg="mod">
          <ac:chgData name="Surendra Kc" userId="880eb05b-cc72-4250-920b-6630e35cf82c" providerId="ADAL" clId="{BB47F655-9B00-451D-A0E8-4005A68A964B}" dt="2024-06-10T05:07:49.513" v="262" actId="20577"/>
          <ac:spMkLst>
            <pc:docMk/>
            <pc:sldMk cId="2865514977" sldId="293"/>
            <ac:spMk id="2" creationId="{0170555A-0712-1CBD-11A5-750D99F598CE}"/>
          </ac:spMkLst>
        </pc:spChg>
        <pc:spChg chg="mod">
          <ac:chgData name="Surendra Kc" userId="880eb05b-cc72-4250-920b-6630e35cf82c" providerId="ADAL" clId="{BB47F655-9B00-451D-A0E8-4005A68A964B}" dt="2024-06-10T05:11:07.342" v="268" actId="6549"/>
          <ac:spMkLst>
            <pc:docMk/>
            <pc:sldMk cId="2865514977" sldId="293"/>
            <ac:spMk id="3" creationId="{DD0D229B-425E-D3C9-3E8E-BBFA9371B736}"/>
          </ac:spMkLst>
        </pc:spChg>
      </pc:sldChg>
      <pc:sldChg chg="modSp new mod">
        <pc:chgData name="Surendra Kc" userId="880eb05b-cc72-4250-920b-6630e35cf82c" providerId="ADAL" clId="{BB47F655-9B00-451D-A0E8-4005A68A964B}" dt="2024-06-10T05:11:18.668" v="292" actId="27636"/>
        <pc:sldMkLst>
          <pc:docMk/>
          <pc:sldMk cId="3828891177" sldId="294"/>
        </pc:sldMkLst>
        <pc:spChg chg="mod">
          <ac:chgData name="Surendra Kc" userId="880eb05b-cc72-4250-920b-6630e35cf82c" providerId="ADAL" clId="{BB47F655-9B00-451D-A0E8-4005A68A964B}" dt="2024-06-10T05:11:16.781" v="290" actId="20577"/>
          <ac:spMkLst>
            <pc:docMk/>
            <pc:sldMk cId="3828891177" sldId="294"/>
            <ac:spMk id="2" creationId="{23BD61AD-0A36-3F09-2AB4-8B0620B4014A}"/>
          </ac:spMkLst>
        </pc:spChg>
        <pc:spChg chg="mod">
          <ac:chgData name="Surendra Kc" userId="880eb05b-cc72-4250-920b-6630e35cf82c" providerId="ADAL" clId="{BB47F655-9B00-451D-A0E8-4005A68A964B}" dt="2024-06-10T05:11:18.668" v="292" actId="27636"/>
          <ac:spMkLst>
            <pc:docMk/>
            <pc:sldMk cId="3828891177" sldId="294"/>
            <ac:spMk id="3" creationId="{B1BC6763-EA38-592B-9E41-A8B6D1AF44CD}"/>
          </ac:spMkLst>
        </pc:spChg>
      </pc:sldChg>
      <pc:sldChg chg="modSp new mod">
        <pc:chgData name="Surendra Kc" userId="880eb05b-cc72-4250-920b-6630e35cf82c" providerId="ADAL" clId="{BB47F655-9B00-451D-A0E8-4005A68A964B}" dt="2024-06-10T05:15:25.504" v="330" actId="27636"/>
        <pc:sldMkLst>
          <pc:docMk/>
          <pc:sldMk cId="2531062607" sldId="295"/>
        </pc:sldMkLst>
        <pc:spChg chg="mod">
          <ac:chgData name="Surendra Kc" userId="880eb05b-cc72-4250-920b-6630e35cf82c" providerId="ADAL" clId="{BB47F655-9B00-451D-A0E8-4005A68A964B}" dt="2024-06-10T05:14:47.110" v="311" actId="20577"/>
          <ac:spMkLst>
            <pc:docMk/>
            <pc:sldMk cId="2531062607" sldId="295"/>
            <ac:spMk id="2" creationId="{719D2CE5-91BF-FA33-DDDA-78B0DC4AC7B5}"/>
          </ac:spMkLst>
        </pc:spChg>
        <pc:spChg chg="mod">
          <ac:chgData name="Surendra Kc" userId="880eb05b-cc72-4250-920b-6630e35cf82c" providerId="ADAL" clId="{BB47F655-9B00-451D-A0E8-4005A68A964B}" dt="2024-06-10T05:15:25.504" v="330" actId="27636"/>
          <ac:spMkLst>
            <pc:docMk/>
            <pc:sldMk cId="2531062607" sldId="295"/>
            <ac:spMk id="3" creationId="{CB37B2A4-B103-1DCA-4BFA-6087E7271C5D}"/>
          </ac:spMkLst>
        </pc:spChg>
      </pc:sldChg>
      <pc:sldChg chg="modSp new mod">
        <pc:chgData name="Surendra Kc" userId="880eb05b-cc72-4250-920b-6630e35cf82c" providerId="ADAL" clId="{BB47F655-9B00-451D-A0E8-4005A68A964B}" dt="2024-06-10T05:16:08.539" v="332"/>
        <pc:sldMkLst>
          <pc:docMk/>
          <pc:sldMk cId="1441406143" sldId="296"/>
        </pc:sldMkLst>
        <pc:spChg chg="mod">
          <ac:chgData name="Surendra Kc" userId="880eb05b-cc72-4250-920b-6630e35cf82c" providerId="ADAL" clId="{BB47F655-9B00-451D-A0E8-4005A68A964B}" dt="2024-06-10T05:16:08.539" v="332"/>
          <ac:spMkLst>
            <pc:docMk/>
            <pc:sldMk cId="1441406143" sldId="296"/>
            <ac:spMk id="2" creationId="{D68C79FE-3D73-4F21-D97D-3145472DBF6A}"/>
          </ac:spMkLst>
        </pc:spChg>
      </pc:sldChg>
      <pc:sldChg chg="modSp new mod">
        <pc:chgData name="Surendra Kc" userId="880eb05b-cc72-4250-920b-6630e35cf82c" providerId="ADAL" clId="{BB47F655-9B00-451D-A0E8-4005A68A964B}" dt="2024-06-10T05:22:27.754" v="481" actId="20577"/>
        <pc:sldMkLst>
          <pc:docMk/>
          <pc:sldMk cId="2588581590" sldId="297"/>
        </pc:sldMkLst>
        <pc:spChg chg="mod">
          <ac:chgData name="Surendra Kc" userId="880eb05b-cc72-4250-920b-6630e35cf82c" providerId="ADAL" clId="{BB47F655-9B00-451D-A0E8-4005A68A964B}" dt="2024-06-10T05:18:18.070" v="381" actId="20577"/>
          <ac:spMkLst>
            <pc:docMk/>
            <pc:sldMk cId="2588581590" sldId="297"/>
            <ac:spMk id="2" creationId="{4DA7E245-21CF-D50A-6C45-E8925423209A}"/>
          </ac:spMkLst>
        </pc:spChg>
        <pc:spChg chg="mod">
          <ac:chgData name="Surendra Kc" userId="880eb05b-cc72-4250-920b-6630e35cf82c" providerId="ADAL" clId="{BB47F655-9B00-451D-A0E8-4005A68A964B}" dt="2024-06-10T05:22:27.754" v="481" actId="20577"/>
          <ac:spMkLst>
            <pc:docMk/>
            <pc:sldMk cId="2588581590" sldId="297"/>
            <ac:spMk id="3" creationId="{639098C5-9819-66E4-ED09-2B3D7F2898A1}"/>
          </ac:spMkLst>
        </pc:spChg>
      </pc:sldChg>
      <pc:sldChg chg="modSp new mod">
        <pc:chgData name="Surendra Kc" userId="880eb05b-cc72-4250-920b-6630e35cf82c" providerId="ADAL" clId="{BB47F655-9B00-451D-A0E8-4005A68A964B}" dt="2024-06-10T05:19:06.290" v="411" actId="15"/>
        <pc:sldMkLst>
          <pc:docMk/>
          <pc:sldMk cId="2779268760" sldId="298"/>
        </pc:sldMkLst>
        <pc:spChg chg="mod">
          <ac:chgData name="Surendra Kc" userId="880eb05b-cc72-4250-920b-6630e35cf82c" providerId="ADAL" clId="{BB47F655-9B00-451D-A0E8-4005A68A964B}" dt="2024-06-10T05:18:30.063" v="396" actId="20577"/>
          <ac:spMkLst>
            <pc:docMk/>
            <pc:sldMk cId="2779268760" sldId="298"/>
            <ac:spMk id="2" creationId="{241F05F8-8890-BFFC-F4B4-78071CBF3631}"/>
          </ac:spMkLst>
        </pc:spChg>
        <pc:spChg chg="mod">
          <ac:chgData name="Surendra Kc" userId="880eb05b-cc72-4250-920b-6630e35cf82c" providerId="ADAL" clId="{BB47F655-9B00-451D-A0E8-4005A68A964B}" dt="2024-06-10T05:19:06.290" v="411" actId="15"/>
          <ac:spMkLst>
            <pc:docMk/>
            <pc:sldMk cId="2779268760" sldId="298"/>
            <ac:spMk id="3" creationId="{0287B7B2-6A57-A3DE-AF7D-4D1D975FF14A}"/>
          </ac:spMkLst>
        </pc:spChg>
      </pc:sldChg>
      <pc:sldChg chg="modSp new mod">
        <pc:chgData name="Surendra Kc" userId="880eb05b-cc72-4250-920b-6630e35cf82c" providerId="ADAL" clId="{BB47F655-9B00-451D-A0E8-4005A68A964B}" dt="2024-06-10T05:19:27.272" v="433" actId="27636"/>
        <pc:sldMkLst>
          <pc:docMk/>
          <pc:sldMk cId="1841592898" sldId="299"/>
        </pc:sldMkLst>
        <pc:spChg chg="mod">
          <ac:chgData name="Surendra Kc" userId="880eb05b-cc72-4250-920b-6630e35cf82c" providerId="ADAL" clId="{BB47F655-9B00-451D-A0E8-4005A68A964B}" dt="2024-06-10T05:19:21.563" v="428" actId="20577"/>
          <ac:spMkLst>
            <pc:docMk/>
            <pc:sldMk cId="1841592898" sldId="299"/>
            <ac:spMk id="2" creationId="{FBBC6518-17BD-262B-CB6B-40DACD72F9CC}"/>
          </ac:spMkLst>
        </pc:spChg>
        <pc:spChg chg="mod">
          <ac:chgData name="Surendra Kc" userId="880eb05b-cc72-4250-920b-6630e35cf82c" providerId="ADAL" clId="{BB47F655-9B00-451D-A0E8-4005A68A964B}" dt="2024-06-10T05:19:27.272" v="433" actId="27636"/>
          <ac:spMkLst>
            <pc:docMk/>
            <pc:sldMk cId="1841592898" sldId="299"/>
            <ac:spMk id="3" creationId="{C1BCDBE8-1769-3352-4A14-D40CBB0942EC}"/>
          </ac:spMkLst>
        </pc:spChg>
      </pc:sldChg>
      <pc:sldChg chg="modSp new mod">
        <pc:chgData name="Surendra Kc" userId="880eb05b-cc72-4250-920b-6630e35cf82c" providerId="ADAL" clId="{BB47F655-9B00-451D-A0E8-4005A68A964B}" dt="2024-06-10T05:19:47.896" v="459" actId="6549"/>
        <pc:sldMkLst>
          <pc:docMk/>
          <pc:sldMk cId="3920815965" sldId="300"/>
        </pc:sldMkLst>
        <pc:spChg chg="mod">
          <ac:chgData name="Surendra Kc" userId="880eb05b-cc72-4250-920b-6630e35cf82c" providerId="ADAL" clId="{BB47F655-9B00-451D-A0E8-4005A68A964B}" dt="2024-06-10T05:19:42.431" v="455" actId="20577"/>
          <ac:spMkLst>
            <pc:docMk/>
            <pc:sldMk cId="3920815965" sldId="300"/>
            <ac:spMk id="2" creationId="{C4B5A914-713C-6B30-3510-C18913E98D7B}"/>
          </ac:spMkLst>
        </pc:spChg>
        <pc:spChg chg="mod">
          <ac:chgData name="Surendra Kc" userId="880eb05b-cc72-4250-920b-6630e35cf82c" providerId="ADAL" clId="{BB47F655-9B00-451D-A0E8-4005A68A964B}" dt="2024-06-10T05:19:47.896" v="459" actId="6549"/>
          <ac:spMkLst>
            <pc:docMk/>
            <pc:sldMk cId="3920815965" sldId="300"/>
            <ac:spMk id="3" creationId="{58A5E2FC-125D-91BB-F8C2-782181EDA2B6}"/>
          </ac:spMkLst>
        </pc:spChg>
      </pc:sldChg>
      <pc:sldChg chg="addSp delSp modSp new mod setBg">
        <pc:chgData name="Surendra Kc" userId="880eb05b-cc72-4250-920b-6630e35cf82c" providerId="ADAL" clId="{BB47F655-9B00-451D-A0E8-4005A68A964B}" dt="2024-06-10T05:20:33.108" v="462" actId="26606"/>
        <pc:sldMkLst>
          <pc:docMk/>
          <pc:sldMk cId="1193276435" sldId="301"/>
        </pc:sldMkLst>
        <pc:spChg chg="del">
          <ac:chgData name="Surendra Kc" userId="880eb05b-cc72-4250-920b-6630e35cf82c" providerId="ADAL" clId="{BB47F655-9B00-451D-A0E8-4005A68A964B}" dt="2024-06-10T05:20:33.108" v="462" actId="26606"/>
          <ac:spMkLst>
            <pc:docMk/>
            <pc:sldMk cId="1193276435" sldId="301"/>
            <ac:spMk id="2" creationId="{E46907D3-A4F1-384B-AB48-797A9F1D2C18}"/>
          </ac:spMkLst>
        </pc:spChg>
        <pc:spChg chg="del">
          <ac:chgData name="Surendra Kc" userId="880eb05b-cc72-4250-920b-6630e35cf82c" providerId="ADAL" clId="{BB47F655-9B00-451D-A0E8-4005A68A964B}" dt="2024-06-10T05:20:33.108" v="462" actId="26606"/>
          <ac:spMkLst>
            <pc:docMk/>
            <pc:sldMk cId="1193276435" sldId="301"/>
            <ac:spMk id="3" creationId="{0C7083FF-A2C8-A34B-6EB0-2AA4124E06C6}"/>
          </ac:spMkLst>
        </pc:spChg>
        <pc:spChg chg="add">
          <ac:chgData name="Surendra Kc" userId="880eb05b-cc72-4250-920b-6630e35cf82c" providerId="ADAL" clId="{BB47F655-9B00-451D-A0E8-4005A68A964B}" dt="2024-06-10T05:20:33.108" v="462" actId="26606"/>
          <ac:spMkLst>
            <pc:docMk/>
            <pc:sldMk cId="1193276435" sldId="301"/>
            <ac:spMk id="3079" creationId="{42A4FC2C-047E-45A5-965D-8E1E3BF09BC6}"/>
          </ac:spMkLst>
        </pc:spChg>
        <pc:picChg chg="add mod">
          <ac:chgData name="Surendra Kc" userId="880eb05b-cc72-4250-920b-6630e35cf82c" providerId="ADAL" clId="{BB47F655-9B00-451D-A0E8-4005A68A964B}" dt="2024-06-10T05:20:33.108" v="462" actId="26606"/>
          <ac:picMkLst>
            <pc:docMk/>
            <pc:sldMk cId="1193276435" sldId="301"/>
            <ac:picMk id="3074" creationId="{EFA8380E-1107-5A90-5C1D-D6DCD1D6A0EB}"/>
          </ac:picMkLst>
        </pc:picChg>
      </pc:sldChg>
      <pc:sldChg chg="modSp new mod">
        <pc:chgData name="Surendra Kc" userId="880eb05b-cc72-4250-920b-6630e35cf82c" providerId="ADAL" clId="{BB47F655-9B00-451D-A0E8-4005A68A964B}" dt="2024-06-10T05:25:39.223" v="663" actId="20577"/>
        <pc:sldMkLst>
          <pc:docMk/>
          <pc:sldMk cId="1450092195" sldId="302"/>
        </pc:sldMkLst>
        <pc:spChg chg="mod">
          <ac:chgData name="Surendra Kc" userId="880eb05b-cc72-4250-920b-6630e35cf82c" providerId="ADAL" clId="{BB47F655-9B00-451D-A0E8-4005A68A964B}" dt="2024-06-10T05:24:15.314" v="528" actId="20577"/>
          <ac:spMkLst>
            <pc:docMk/>
            <pc:sldMk cId="1450092195" sldId="302"/>
            <ac:spMk id="2" creationId="{50F2CD7F-E32C-A5D3-26D4-42A871997352}"/>
          </ac:spMkLst>
        </pc:spChg>
        <pc:spChg chg="mod">
          <ac:chgData name="Surendra Kc" userId="880eb05b-cc72-4250-920b-6630e35cf82c" providerId="ADAL" clId="{BB47F655-9B00-451D-A0E8-4005A68A964B}" dt="2024-06-10T05:25:39.223" v="663" actId="20577"/>
          <ac:spMkLst>
            <pc:docMk/>
            <pc:sldMk cId="1450092195" sldId="302"/>
            <ac:spMk id="3" creationId="{93426E0C-EE90-4B83-F570-7495F007DB38}"/>
          </ac:spMkLst>
        </pc:spChg>
      </pc:sldChg>
      <pc:sldChg chg="modSp new mod">
        <pc:chgData name="Surendra Kc" userId="880eb05b-cc72-4250-920b-6630e35cf82c" providerId="ADAL" clId="{BB47F655-9B00-451D-A0E8-4005A68A964B}" dt="2024-06-10T05:27:15.766" v="692" actId="27636"/>
        <pc:sldMkLst>
          <pc:docMk/>
          <pc:sldMk cId="2718964947" sldId="303"/>
        </pc:sldMkLst>
        <pc:spChg chg="mod">
          <ac:chgData name="Surendra Kc" userId="880eb05b-cc72-4250-920b-6630e35cf82c" providerId="ADAL" clId="{BB47F655-9B00-451D-A0E8-4005A68A964B}" dt="2024-06-10T05:27:11.315" v="690" actId="20577"/>
          <ac:spMkLst>
            <pc:docMk/>
            <pc:sldMk cId="2718964947" sldId="303"/>
            <ac:spMk id="2" creationId="{D66BFD35-6665-A014-2C59-D945506FFBA3}"/>
          </ac:spMkLst>
        </pc:spChg>
        <pc:spChg chg="mod">
          <ac:chgData name="Surendra Kc" userId="880eb05b-cc72-4250-920b-6630e35cf82c" providerId="ADAL" clId="{BB47F655-9B00-451D-A0E8-4005A68A964B}" dt="2024-06-10T05:27:15.766" v="692" actId="27636"/>
          <ac:spMkLst>
            <pc:docMk/>
            <pc:sldMk cId="2718964947" sldId="303"/>
            <ac:spMk id="3" creationId="{6DD11BAD-7F6A-C9E9-C14D-E79FB26C8BCC}"/>
          </ac:spMkLst>
        </pc:spChg>
      </pc:sldChg>
      <pc:sldChg chg="modSp new mod">
        <pc:chgData name="Surendra Kc" userId="880eb05b-cc72-4250-920b-6630e35cf82c" providerId="ADAL" clId="{BB47F655-9B00-451D-A0E8-4005A68A964B}" dt="2024-06-10T05:27:21.254" v="693"/>
        <pc:sldMkLst>
          <pc:docMk/>
          <pc:sldMk cId="615333832" sldId="304"/>
        </pc:sldMkLst>
        <pc:spChg chg="mod">
          <ac:chgData name="Surendra Kc" userId="880eb05b-cc72-4250-920b-6630e35cf82c" providerId="ADAL" clId="{BB47F655-9B00-451D-A0E8-4005A68A964B}" dt="2024-06-10T05:27:21.254" v="693"/>
          <ac:spMkLst>
            <pc:docMk/>
            <pc:sldMk cId="615333832" sldId="304"/>
            <ac:spMk id="2" creationId="{6D654426-FE72-34D7-3F78-C4986BC67673}"/>
          </ac:spMkLst>
        </pc:spChg>
        <pc:spChg chg="mod">
          <ac:chgData name="Surendra Kc" userId="880eb05b-cc72-4250-920b-6630e35cf82c" providerId="ADAL" clId="{BB47F655-9B00-451D-A0E8-4005A68A964B}" dt="2024-06-10T05:26:14.935" v="671" actId="27636"/>
          <ac:spMkLst>
            <pc:docMk/>
            <pc:sldMk cId="615333832" sldId="304"/>
            <ac:spMk id="3" creationId="{50671958-5F14-8E3C-47B0-534ED30080D3}"/>
          </ac:spMkLst>
        </pc:spChg>
      </pc:sldChg>
      <pc:sldChg chg="addSp delSp modSp new mod setBg">
        <pc:chgData name="Surendra Kc" userId="880eb05b-cc72-4250-920b-6630e35cf82c" providerId="ADAL" clId="{BB47F655-9B00-451D-A0E8-4005A68A964B}" dt="2024-06-10T05:31:31.748" v="772" actId="26606"/>
        <pc:sldMkLst>
          <pc:docMk/>
          <pc:sldMk cId="1217595299" sldId="305"/>
        </pc:sldMkLst>
        <pc:spChg chg="del">
          <ac:chgData name="Surendra Kc" userId="880eb05b-cc72-4250-920b-6630e35cf82c" providerId="ADAL" clId="{BB47F655-9B00-451D-A0E8-4005A68A964B}" dt="2024-06-10T05:30:43.679" v="701" actId="26606"/>
          <ac:spMkLst>
            <pc:docMk/>
            <pc:sldMk cId="1217595299" sldId="305"/>
            <ac:spMk id="2" creationId="{9AF4D82F-310C-9989-EA5E-800C7E6F3226}"/>
          </ac:spMkLst>
        </pc:spChg>
        <pc:spChg chg="del">
          <ac:chgData name="Surendra Kc" userId="880eb05b-cc72-4250-920b-6630e35cf82c" providerId="ADAL" clId="{BB47F655-9B00-451D-A0E8-4005A68A964B}" dt="2024-06-10T05:30:43.679" v="701" actId="26606"/>
          <ac:spMkLst>
            <pc:docMk/>
            <pc:sldMk cId="1217595299" sldId="305"/>
            <ac:spMk id="3" creationId="{BD83BEC5-5150-8579-211D-70DFC76FF979}"/>
          </ac:spMkLst>
        </pc:spChg>
        <pc:spChg chg="add ord">
          <ac:chgData name="Surendra Kc" userId="880eb05b-cc72-4250-920b-6630e35cf82c" providerId="ADAL" clId="{BB47F655-9B00-451D-A0E8-4005A68A964B}" dt="2024-06-10T05:31:31.748" v="772" actId="26606"/>
          <ac:spMkLst>
            <pc:docMk/>
            <pc:sldMk cId="1217595299" sldId="305"/>
            <ac:spMk id="4" creationId="{A02A8361-6E0B-D5B4-6939-EBBBEC90A993}"/>
          </ac:spMkLst>
        </pc:spChg>
        <pc:spChg chg="add mod">
          <ac:chgData name="Surendra Kc" userId="880eb05b-cc72-4250-920b-6630e35cf82c" providerId="ADAL" clId="{BB47F655-9B00-451D-A0E8-4005A68A964B}" dt="2024-06-10T05:31:31.748" v="772" actId="26606"/>
          <ac:spMkLst>
            <pc:docMk/>
            <pc:sldMk cId="1217595299" sldId="305"/>
            <ac:spMk id="5" creationId="{16059310-0F78-89A4-C184-318CEE1A4ED4}"/>
          </ac:spMkLst>
        </pc:spChg>
        <pc:spChg chg="add del">
          <ac:chgData name="Surendra Kc" userId="880eb05b-cc72-4250-920b-6630e35cf82c" providerId="ADAL" clId="{BB47F655-9B00-451D-A0E8-4005A68A964B}" dt="2024-06-10T05:30:52.555" v="704" actId="26606"/>
          <ac:spMkLst>
            <pc:docMk/>
            <pc:sldMk cId="1217595299" sldId="305"/>
            <ac:spMk id="4110" creationId="{AB8C311F-7253-4AED-9701-7FC0708C41C7}"/>
          </ac:spMkLst>
        </pc:spChg>
        <pc:spChg chg="add del">
          <ac:chgData name="Surendra Kc" userId="880eb05b-cc72-4250-920b-6630e35cf82c" providerId="ADAL" clId="{BB47F655-9B00-451D-A0E8-4005A68A964B}" dt="2024-06-10T05:30:52.555" v="704" actId="26606"/>
          <ac:spMkLst>
            <pc:docMk/>
            <pc:sldMk cId="1217595299" sldId="305"/>
            <ac:spMk id="4112" creationId="{E2384209-CB15-4CDF-9D31-C44FD9A3F20D}"/>
          </ac:spMkLst>
        </pc:spChg>
        <pc:spChg chg="add del">
          <ac:chgData name="Surendra Kc" userId="880eb05b-cc72-4250-920b-6630e35cf82c" providerId="ADAL" clId="{BB47F655-9B00-451D-A0E8-4005A68A964B}" dt="2024-06-10T05:30:52.555" v="704" actId="26606"/>
          <ac:spMkLst>
            <pc:docMk/>
            <pc:sldMk cId="1217595299" sldId="305"/>
            <ac:spMk id="4114" creationId="{2633B3B5-CC90-43F0-8714-D31D1F3F0209}"/>
          </ac:spMkLst>
        </pc:spChg>
        <pc:spChg chg="add del">
          <ac:chgData name="Surendra Kc" userId="880eb05b-cc72-4250-920b-6630e35cf82c" providerId="ADAL" clId="{BB47F655-9B00-451D-A0E8-4005A68A964B}" dt="2024-06-10T05:30:52.555" v="704" actId="26606"/>
          <ac:spMkLst>
            <pc:docMk/>
            <pc:sldMk cId="1217595299" sldId="305"/>
            <ac:spMk id="4116" creationId="{A8D57A06-A426-446D-B02C-A2DC6B62E45E}"/>
          </ac:spMkLst>
        </pc:spChg>
        <pc:spChg chg="add del">
          <ac:chgData name="Surendra Kc" userId="880eb05b-cc72-4250-920b-6630e35cf82c" providerId="ADAL" clId="{BB47F655-9B00-451D-A0E8-4005A68A964B}" dt="2024-06-10T05:31:28.724" v="770" actId="26606"/>
          <ac:spMkLst>
            <pc:docMk/>
            <pc:sldMk cId="1217595299" sldId="305"/>
            <ac:spMk id="4123" creationId="{B1595A09-E336-4D1B-9B3A-06A2287A54E2}"/>
          </ac:spMkLst>
        </pc:spChg>
        <pc:spChg chg="add del">
          <ac:chgData name="Surendra Kc" userId="880eb05b-cc72-4250-920b-6630e35cf82c" providerId="ADAL" clId="{BB47F655-9B00-451D-A0E8-4005A68A964B}" dt="2024-06-10T05:31:28.724" v="770" actId="26606"/>
          <ac:spMkLst>
            <pc:docMk/>
            <pc:sldMk cId="1217595299" sldId="305"/>
            <ac:spMk id="4125" creationId="{3540989C-C7B8-473B-BF87-6F2DA6A90006}"/>
          </ac:spMkLst>
        </pc:spChg>
        <pc:grpChg chg="add del">
          <ac:chgData name="Surendra Kc" userId="880eb05b-cc72-4250-920b-6630e35cf82c" providerId="ADAL" clId="{BB47F655-9B00-451D-A0E8-4005A68A964B}" dt="2024-06-10T05:31:31.748" v="772" actId="26606"/>
          <ac:grpSpMkLst>
            <pc:docMk/>
            <pc:sldMk cId="1217595299" sldId="305"/>
            <ac:grpSpMk id="4127" creationId="{BE589684-54CA-64D8-C963-5F19FF75BF72}"/>
          </ac:grpSpMkLst>
        </pc:grpChg>
        <pc:picChg chg="add mod">
          <ac:chgData name="Surendra Kc" userId="880eb05b-cc72-4250-920b-6630e35cf82c" providerId="ADAL" clId="{BB47F655-9B00-451D-A0E8-4005A68A964B}" dt="2024-06-10T05:31:31.748" v="772" actId="26606"/>
          <ac:picMkLst>
            <pc:docMk/>
            <pc:sldMk cId="1217595299" sldId="305"/>
            <ac:picMk id="4100" creationId="{0496EDAB-6F30-4EB9-BF76-B8078A16BD6C}"/>
          </ac:picMkLst>
        </pc:picChg>
        <pc:cxnChg chg="add del">
          <ac:chgData name="Surendra Kc" userId="880eb05b-cc72-4250-920b-6630e35cf82c" providerId="ADAL" clId="{BB47F655-9B00-451D-A0E8-4005A68A964B}" dt="2024-06-10T05:30:52.557" v="705" actId="26606"/>
          <ac:cxnSpMkLst>
            <pc:docMk/>
            <pc:sldMk cId="1217595299" sldId="305"/>
            <ac:cxnSpMk id="4105" creationId="{EBC8029E-E679-5CC4-DE1F-B1AA37452C77}"/>
          </ac:cxnSpMkLst>
        </pc:cxnChg>
        <pc:cxnChg chg="add del">
          <ac:chgData name="Surendra Kc" userId="880eb05b-cc72-4250-920b-6630e35cf82c" providerId="ADAL" clId="{BB47F655-9B00-451D-A0E8-4005A68A964B}" dt="2024-06-10T05:31:31.748" v="772" actId="26606"/>
          <ac:cxnSpMkLst>
            <pc:docMk/>
            <pc:sldMk cId="1217595299" sldId="305"/>
            <ac:cxnSpMk id="4118" creationId="{EBC8029E-E679-5CC4-DE1F-B1AA37452C77}"/>
          </ac:cxnSpMkLst>
        </pc:cxnChg>
      </pc:sldChg>
      <pc:sldChg chg="addSp delSp modSp new mod setBg">
        <pc:chgData name="Surendra Kc" userId="880eb05b-cc72-4250-920b-6630e35cf82c" providerId="ADAL" clId="{BB47F655-9B00-451D-A0E8-4005A68A964B}" dt="2024-06-10T05:32:42.134" v="777" actId="26606"/>
        <pc:sldMkLst>
          <pc:docMk/>
          <pc:sldMk cId="1050072487" sldId="306"/>
        </pc:sldMkLst>
        <pc:spChg chg="add del">
          <ac:chgData name="Surendra Kc" userId="880eb05b-cc72-4250-920b-6630e35cf82c" providerId="ADAL" clId="{BB47F655-9B00-451D-A0E8-4005A68A964B}" dt="2024-06-10T05:32:42.134" v="777" actId="26606"/>
          <ac:spMkLst>
            <pc:docMk/>
            <pc:sldMk cId="1050072487" sldId="306"/>
            <ac:spMk id="2" creationId="{22079678-D4F0-9E04-CB4B-C2D84D8C09AD}"/>
          </ac:spMkLst>
        </pc:spChg>
        <pc:spChg chg="add del">
          <ac:chgData name="Surendra Kc" userId="880eb05b-cc72-4250-920b-6630e35cf82c" providerId="ADAL" clId="{BB47F655-9B00-451D-A0E8-4005A68A964B}" dt="2024-06-10T05:32:42.134" v="777" actId="26606"/>
          <ac:spMkLst>
            <pc:docMk/>
            <pc:sldMk cId="1050072487" sldId="306"/>
            <ac:spMk id="3" creationId="{E8AF6846-B6D0-5C77-1029-6227C600BE16}"/>
          </ac:spMkLst>
        </pc:spChg>
        <pc:spChg chg="add">
          <ac:chgData name="Surendra Kc" userId="880eb05b-cc72-4250-920b-6630e35cf82c" providerId="ADAL" clId="{BB47F655-9B00-451D-A0E8-4005A68A964B}" dt="2024-06-10T05:32:42.134" v="777" actId="26606"/>
          <ac:spMkLst>
            <pc:docMk/>
            <pc:sldMk cId="1050072487" sldId="306"/>
            <ac:spMk id="12" creationId="{42A4FC2C-047E-45A5-965D-8E1E3BF09BC6}"/>
          </ac:spMkLst>
        </pc:spChg>
        <pc:picChg chg="add mod">
          <ac:chgData name="Surendra Kc" userId="880eb05b-cc72-4250-920b-6630e35cf82c" providerId="ADAL" clId="{BB47F655-9B00-451D-A0E8-4005A68A964B}" dt="2024-06-10T05:32:42.134" v="777" actId="26606"/>
          <ac:picMkLst>
            <pc:docMk/>
            <pc:sldMk cId="1050072487" sldId="306"/>
            <ac:picMk id="5" creationId="{1F55C205-DC45-5C5A-ABF2-EE0A0FC74FA0}"/>
          </ac:picMkLst>
        </pc:picChg>
        <pc:cxnChg chg="add del">
          <ac:chgData name="Surendra Kc" userId="880eb05b-cc72-4250-920b-6630e35cf82c" providerId="ADAL" clId="{BB47F655-9B00-451D-A0E8-4005A68A964B}" dt="2024-06-10T05:32:42.127" v="776" actId="26606"/>
          <ac:cxnSpMkLst>
            <pc:docMk/>
            <pc:sldMk cId="1050072487" sldId="306"/>
            <ac:cxnSpMk id="10" creationId="{EBC8029E-E679-5CC4-DE1F-B1AA37452C77}"/>
          </ac:cxnSpMkLst>
        </pc:cxnChg>
      </pc:sldChg>
      <pc:sldChg chg="addSp delSp modSp new del mod setBg">
        <pc:chgData name="Surendra Kc" userId="880eb05b-cc72-4250-920b-6630e35cf82c" providerId="ADAL" clId="{BB47F655-9B00-451D-A0E8-4005A68A964B}" dt="2024-06-10T05:30:46.890" v="702" actId="47"/>
        <pc:sldMkLst>
          <pc:docMk/>
          <pc:sldMk cId="2152164617" sldId="306"/>
        </pc:sldMkLst>
        <pc:spChg chg="del">
          <ac:chgData name="Surendra Kc" userId="880eb05b-cc72-4250-920b-6630e35cf82c" providerId="ADAL" clId="{BB47F655-9B00-451D-A0E8-4005A68A964B}" dt="2024-06-10T05:29:55.481" v="698" actId="26606"/>
          <ac:spMkLst>
            <pc:docMk/>
            <pc:sldMk cId="2152164617" sldId="306"/>
            <ac:spMk id="2" creationId="{F9AC29B5-6E07-A8DD-CF9A-2438BF30FE6B}"/>
          </ac:spMkLst>
        </pc:spChg>
        <pc:spChg chg="del">
          <ac:chgData name="Surendra Kc" userId="880eb05b-cc72-4250-920b-6630e35cf82c" providerId="ADAL" clId="{BB47F655-9B00-451D-A0E8-4005A68A964B}" dt="2024-06-10T05:29:55.481" v="698" actId="26606"/>
          <ac:spMkLst>
            <pc:docMk/>
            <pc:sldMk cId="2152164617" sldId="306"/>
            <ac:spMk id="3" creationId="{646415AD-A4C8-2E06-4C08-AE75FC1342F5}"/>
          </ac:spMkLst>
        </pc:spChg>
        <pc:picChg chg="add mod">
          <ac:chgData name="Surendra Kc" userId="880eb05b-cc72-4250-920b-6630e35cf82c" providerId="ADAL" clId="{BB47F655-9B00-451D-A0E8-4005A68A964B}" dt="2024-06-10T05:30:07.537" v="699" actId="27614"/>
          <ac:picMkLst>
            <pc:docMk/>
            <pc:sldMk cId="2152164617" sldId="306"/>
            <ac:picMk id="5" creationId="{277EE59F-6E3A-1268-C805-BCCC2E543E58}"/>
          </ac:picMkLst>
        </pc:picChg>
        <pc:cxnChg chg="add">
          <ac:chgData name="Surendra Kc" userId="880eb05b-cc72-4250-920b-6630e35cf82c" providerId="ADAL" clId="{BB47F655-9B00-451D-A0E8-4005A68A964B}" dt="2024-06-10T05:29:55.481" v="698" actId="26606"/>
          <ac:cxnSpMkLst>
            <pc:docMk/>
            <pc:sldMk cId="2152164617" sldId="306"/>
            <ac:cxnSpMk id="10" creationId="{EBC8029E-E679-5CC4-DE1F-B1AA37452C77}"/>
          </ac:cxnSpMkLst>
        </pc:cxnChg>
      </pc:sldChg>
      <pc:sldChg chg="addSp delSp modSp new mod setBg">
        <pc:chgData name="Surendra Kc" userId="880eb05b-cc72-4250-920b-6630e35cf82c" providerId="ADAL" clId="{BB47F655-9B00-451D-A0E8-4005A68A964B}" dt="2024-06-10T05:33:28.913" v="844" actId="26606"/>
        <pc:sldMkLst>
          <pc:docMk/>
          <pc:sldMk cId="2969534442" sldId="307"/>
        </pc:sldMkLst>
        <pc:spChg chg="mod">
          <ac:chgData name="Surendra Kc" userId="880eb05b-cc72-4250-920b-6630e35cf82c" providerId="ADAL" clId="{BB47F655-9B00-451D-A0E8-4005A68A964B}" dt="2024-06-10T05:33:28.913" v="844" actId="26606"/>
          <ac:spMkLst>
            <pc:docMk/>
            <pc:sldMk cId="2969534442" sldId="307"/>
            <ac:spMk id="2" creationId="{7E08E600-C2E8-7022-7967-A837462CEE01}"/>
          </ac:spMkLst>
        </pc:spChg>
        <pc:spChg chg="del">
          <ac:chgData name="Surendra Kc" userId="880eb05b-cc72-4250-920b-6630e35cf82c" providerId="ADAL" clId="{BB47F655-9B00-451D-A0E8-4005A68A964B}" dt="2024-06-10T05:33:28.913" v="844" actId="26606"/>
          <ac:spMkLst>
            <pc:docMk/>
            <pc:sldMk cId="2969534442" sldId="307"/>
            <ac:spMk id="3" creationId="{1A19198B-8E5C-2C85-2FFE-F85D1974A1B5}"/>
          </ac:spMkLst>
        </pc:spChg>
        <pc:picChg chg="add mod">
          <ac:chgData name="Surendra Kc" userId="880eb05b-cc72-4250-920b-6630e35cf82c" providerId="ADAL" clId="{BB47F655-9B00-451D-A0E8-4005A68A964B}" dt="2024-06-10T05:33:28.913" v="844" actId="26606"/>
          <ac:picMkLst>
            <pc:docMk/>
            <pc:sldMk cId="2969534442" sldId="307"/>
            <ac:picMk id="5" creationId="{068CD690-BEB3-B6B5-0AA2-FD4827A76A4F}"/>
          </ac:picMkLst>
        </pc:picChg>
        <pc:cxnChg chg="add">
          <ac:chgData name="Surendra Kc" userId="880eb05b-cc72-4250-920b-6630e35cf82c" providerId="ADAL" clId="{BB47F655-9B00-451D-A0E8-4005A68A964B}" dt="2024-06-10T05:33:28.913" v="844" actId="26606"/>
          <ac:cxnSpMkLst>
            <pc:docMk/>
            <pc:sldMk cId="2969534442" sldId="307"/>
            <ac:cxnSpMk id="10" creationId="{33193FD5-6A49-7562-EA76-F15D42E15804}"/>
          </ac:cxnSpMkLst>
        </pc:cxnChg>
      </pc:sldChg>
      <pc:sldChg chg="addSp delSp modSp new mod setBg">
        <pc:chgData name="Surendra Kc" userId="880eb05b-cc72-4250-920b-6630e35cf82c" providerId="ADAL" clId="{BB47F655-9B00-451D-A0E8-4005A68A964B}" dt="2024-06-10T05:34:22.928" v="848" actId="27614"/>
        <pc:sldMkLst>
          <pc:docMk/>
          <pc:sldMk cId="3272002914" sldId="308"/>
        </pc:sldMkLst>
        <pc:spChg chg="del">
          <ac:chgData name="Surendra Kc" userId="880eb05b-cc72-4250-920b-6630e35cf82c" providerId="ADAL" clId="{BB47F655-9B00-451D-A0E8-4005A68A964B}" dt="2024-06-10T05:34:20.942" v="847" actId="26606"/>
          <ac:spMkLst>
            <pc:docMk/>
            <pc:sldMk cId="3272002914" sldId="308"/>
            <ac:spMk id="2" creationId="{40BDEC26-9D00-315A-F594-F28FEA258AA3}"/>
          </ac:spMkLst>
        </pc:spChg>
        <pc:spChg chg="del">
          <ac:chgData name="Surendra Kc" userId="880eb05b-cc72-4250-920b-6630e35cf82c" providerId="ADAL" clId="{BB47F655-9B00-451D-A0E8-4005A68A964B}" dt="2024-06-10T05:34:20.942" v="847" actId="26606"/>
          <ac:spMkLst>
            <pc:docMk/>
            <pc:sldMk cId="3272002914" sldId="308"/>
            <ac:spMk id="3" creationId="{25C03161-37A2-C692-1868-E94AF51EC727}"/>
          </ac:spMkLst>
        </pc:spChg>
        <pc:picChg chg="add mod">
          <ac:chgData name="Surendra Kc" userId="880eb05b-cc72-4250-920b-6630e35cf82c" providerId="ADAL" clId="{BB47F655-9B00-451D-A0E8-4005A68A964B}" dt="2024-06-10T05:34:22.928" v="848" actId="27614"/>
          <ac:picMkLst>
            <pc:docMk/>
            <pc:sldMk cId="3272002914" sldId="308"/>
            <ac:picMk id="5" creationId="{E63598F6-64B9-8A6D-867E-C6B8DD2D946D}"/>
          </ac:picMkLst>
        </pc:picChg>
      </pc:sldChg>
      <pc:sldChg chg="addSp delSp modSp new mod setBg">
        <pc:chgData name="Surendra Kc" userId="880eb05b-cc72-4250-920b-6630e35cf82c" providerId="ADAL" clId="{BB47F655-9B00-451D-A0E8-4005A68A964B}" dt="2024-06-10T05:34:41.664" v="851" actId="26606"/>
        <pc:sldMkLst>
          <pc:docMk/>
          <pc:sldMk cId="3460450666" sldId="309"/>
        </pc:sldMkLst>
        <pc:spChg chg="del">
          <ac:chgData name="Surendra Kc" userId="880eb05b-cc72-4250-920b-6630e35cf82c" providerId="ADAL" clId="{BB47F655-9B00-451D-A0E8-4005A68A964B}" dt="2024-06-10T05:34:41.664" v="851" actId="26606"/>
          <ac:spMkLst>
            <pc:docMk/>
            <pc:sldMk cId="3460450666" sldId="309"/>
            <ac:spMk id="2" creationId="{CE7320FA-39B9-ACEC-BBE3-65D7E1487BF0}"/>
          </ac:spMkLst>
        </pc:spChg>
        <pc:spChg chg="del">
          <ac:chgData name="Surendra Kc" userId="880eb05b-cc72-4250-920b-6630e35cf82c" providerId="ADAL" clId="{BB47F655-9B00-451D-A0E8-4005A68A964B}" dt="2024-06-10T05:34:41.664" v="851" actId="26606"/>
          <ac:spMkLst>
            <pc:docMk/>
            <pc:sldMk cId="3460450666" sldId="309"/>
            <ac:spMk id="3" creationId="{112E6FA4-6FD6-15BD-98E0-89D60334C494}"/>
          </ac:spMkLst>
        </pc:spChg>
        <pc:picChg chg="add mod">
          <ac:chgData name="Surendra Kc" userId="880eb05b-cc72-4250-920b-6630e35cf82c" providerId="ADAL" clId="{BB47F655-9B00-451D-A0E8-4005A68A964B}" dt="2024-06-10T05:34:41.664" v="851" actId="26606"/>
          <ac:picMkLst>
            <pc:docMk/>
            <pc:sldMk cId="3460450666" sldId="309"/>
            <ac:picMk id="5" creationId="{1B87DCDD-6F0D-CC39-4EB3-F84A57EE4427}"/>
          </ac:picMkLst>
        </pc:picChg>
      </pc:sldChg>
      <pc:sldChg chg="addSp delSp modSp new mod setBg">
        <pc:chgData name="Surendra Kc" userId="880eb05b-cc72-4250-920b-6630e35cf82c" providerId="ADAL" clId="{BB47F655-9B00-451D-A0E8-4005A68A964B}" dt="2024-06-10T05:36:45.273" v="895" actId="26606"/>
        <pc:sldMkLst>
          <pc:docMk/>
          <pc:sldMk cId="1136602625" sldId="310"/>
        </pc:sldMkLst>
        <pc:spChg chg="mod">
          <ac:chgData name="Surendra Kc" userId="880eb05b-cc72-4250-920b-6630e35cf82c" providerId="ADAL" clId="{BB47F655-9B00-451D-A0E8-4005A68A964B}" dt="2024-06-10T05:36:45.273" v="895" actId="26606"/>
          <ac:spMkLst>
            <pc:docMk/>
            <pc:sldMk cId="1136602625" sldId="310"/>
            <ac:spMk id="2" creationId="{CF8EB87D-DC2C-7E06-481A-7852C84016CA}"/>
          </ac:spMkLst>
        </pc:spChg>
        <pc:spChg chg="del">
          <ac:chgData name="Surendra Kc" userId="880eb05b-cc72-4250-920b-6630e35cf82c" providerId="ADAL" clId="{BB47F655-9B00-451D-A0E8-4005A68A964B}" dt="2024-06-10T05:36:45.273" v="895" actId="26606"/>
          <ac:spMkLst>
            <pc:docMk/>
            <pc:sldMk cId="1136602625" sldId="310"/>
            <ac:spMk id="3" creationId="{9A48102A-6228-CCB9-CA68-78B0A403B111}"/>
          </ac:spMkLst>
        </pc:spChg>
        <pc:spChg chg="add">
          <ac:chgData name="Surendra Kc" userId="880eb05b-cc72-4250-920b-6630e35cf82c" providerId="ADAL" clId="{BB47F655-9B00-451D-A0E8-4005A68A964B}" dt="2024-06-10T05:36:45.273" v="895" actId="26606"/>
          <ac:spMkLst>
            <pc:docMk/>
            <pc:sldMk cId="1136602625" sldId="310"/>
            <ac:spMk id="10" creationId="{F0DCC097-1DB8-4B6D-85D0-6FBA0E1CA4BA}"/>
          </ac:spMkLst>
        </pc:spChg>
        <pc:spChg chg="add">
          <ac:chgData name="Surendra Kc" userId="880eb05b-cc72-4250-920b-6630e35cf82c" providerId="ADAL" clId="{BB47F655-9B00-451D-A0E8-4005A68A964B}" dt="2024-06-10T05:36:45.273" v="895" actId="26606"/>
          <ac:spMkLst>
            <pc:docMk/>
            <pc:sldMk cId="1136602625" sldId="310"/>
            <ac:spMk id="12" creationId="{E0B58608-23C8-4441-994D-C6823EEE1DB7}"/>
          </ac:spMkLst>
        </pc:spChg>
        <pc:picChg chg="add mod">
          <ac:chgData name="Surendra Kc" userId="880eb05b-cc72-4250-920b-6630e35cf82c" providerId="ADAL" clId="{BB47F655-9B00-451D-A0E8-4005A68A964B}" dt="2024-06-10T05:36:45.273" v="895" actId="26606"/>
          <ac:picMkLst>
            <pc:docMk/>
            <pc:sldMk cId="1136602625" sldId="310"/>
            <ac:picMk id="5" creationId="{86F5C348-9710-8C2F-69D8-E2E4E8494C98}"/>
          </ac:picMkLst>
        </pc:picChg>
      </pc:sldChg>
      <pc:sldChg chg="addSp delSp modSp new mod setBg">
        <pc:chgData name="Surendra Kc" userId="880eb05b-cc72-4250-920b-6630e35cf82c" providerId="ADAL" clId="{BB47F655-9B00-451D-A0E8-4005A68A964B}" dt="2024-06-10T05:37:14.782" v="947" actId="26606"/>
        <pc:sldMkLst>
          <pc:docMk/>
          <pc:sldMk cId="2267600572" sldId="311"/>
        </pc:sldMkLst>
        <pc:spChg chg="mod">
          <ac:chgData name="Surendra Kc" userId="880eb05b-cc72-4250-920b-6630e35cf82c" providerId="ADAL" clId="{BB47F655-9B00-451D-A0E8-4005A68A964B}" dt="2024-06-10T05:37:14.782" v="947" actId="26606"/>
          <ac:spMkLst>
            <pc:docMk/>
            <pc:sldMk cId="2267600572" sldId="311"/>
            <ac:spMk id="2" creationId="{CA932A87-95A3-192E-A1DD-6AE07EA3AE18}"/>
          </ac:spMkLst>
        </pc:spChg>
        <pc:spChg chg="del">
          <ac:chgData name="Surendra Kc" userId="880eb05b-cc72-4250-920b-6630e35cf82c" providerId="ADAL" clId="{BB47F655-9B00-451D-A0E8-4005A68A964B}" dt="2024-06-10T05:37:06.840" v="946" actId="22"/>
          <ac:spMkLst>
            <pc:docMk/>
            <pc:sldMk cId="2267600572" sldId="311"/>
            <ac:spMk id="3" creationId="{B580446D-0C3A-4DD4-2F80-68FC1A254578}"/>
          </ac:spMkLst>
        </pc:spChg>
        <pc:spChg chg="add">
          <ac:chgData name="Surendra Kc" userId="880eb05b-cc72-4250-920b-6630e35cf82c" providerId="ADAL" clId="{BB47F655-9B00-451D-A0E8-4005A68A964B}" dt="2024-06-10T05:37:14.782" v="947" actId="26606"/>
          <ac:spMkLst>
            <pc:docMk/>
            <pc:sldMk cId="2267600572" sldId="311"/>
            <ac:spMk id="10" creationId="{F0DCC097-1DB8-4B6D-85D0-6FBA0E1CA4BA}"/>
          </ac:spMkLst>
        </pc:spChg>
        <pc:spChg chg="add">
          <ac:chgData name="Surendra Kc" userId="880eb05b-cc72-4250-920b-6630e35cf82c" providerId="ADAL" clId="{BB47F655-9B00-451D-A0E8-4005A68A964B}" dt="2024-06-10T05:37:14.782" v="947" actId="26606"/>
          <ac:spMkLst>
            <pc:docMk/>
            <pc:sldMk cId="2267600572" sldId="311"/>
            <ac:spMk id="12" creationId="{E0B58608-23C8-4441-994D-C6823EEE1DB7}"/>
          </ac:spMkLst>
        </pc:spChg>
        <pc:picChg chg="add mod ord">
          <ac:chgData name="Surendra Kc" userId="880eb05b-cc72-4250-920b-6630e35cf82c" providerId="ADAL" clId="{BB47F655-9B00-451D-A0E8-4005A68A964B}" dt="2024-06-10T05:37:14.782" v="947" actId="26606"/>
          <ac:picMkLst>
            <pc:docMk/>
            <pc:sldMk cId="2267600572" sldId="311"/>
            <ac:picMk id="5" creationId="{5E64F88E-5307-C037-A3D6-74187E4B299F}"/>
          </ac:picMkLst>
        </pc:picChg>
      </pc:sldChg>
      <pc:sldChg chg="addSp delSp modSp new mod setBg">
        <pc:chgData name="Surendra Kc" userId="880eb05b-cc72-4250-920b-6630e35cf82c" providerId="ADAL" clId="{BB47F655-9B00-451D-A0E8-4005A68A964B}" dt="2024-06-10T05:37:48.370" v="952" actId="962"/>
        <pc:sldMkLst>
          <pc:docMk/>
          <pc:sldMk cId="810443893" sldId="312"/>
        </pc:sldMkLst>
        <pc:spChg chg="del">
          <ac:chgData name="Surendra Kc" userId="880eb05b-cc72-4250-920b-6630e35cf82c" providerId="ADAL" clId="{BB47F655-9B00-451D-A0E8-4005A68A964B}" dt="2024-06-10T05:37:45.274" v="950" actId="26606"/>
          <ac:spMkLst>
            <pc:docMk/>
            <pc:sldMk cId="810443893" sldId="312"/>
            <ac:spMk id="2" creationId="{EB125FB4-8FD0-5FFF-3E54-2B6C7C536C39}"/>
          </ac:spMkLst>
        </pc:spChg>
        <pc:spChg chg="del">
          <ac:chgData name="Surendra Kc" userId="880eb05b-cc72-4250-920b-6630e35cf82c" providerId="ADAL" clId="{BB47F655-9B00-451D-A0E8-4005A68A964B}" dt="2024-06-10T05:37:45.274" v="950" actId="26606"/>
          <ac:spMkLst>
            <pc:docMk/>
            <pc:sldMk cId="810443893" sldId="312"/>
            <ac:spMk id="3" creationId="{9CA10B0A-A9B9-B03D-A87C-817EFA0F6DAF}"/>
          </ac:spMkLst>
        </pc:spChg>
        <pc:picChg chg="add mod">
          <ac:chgData name="Surendra Kc" userId="880eb05b-cc72-4250-920b-6630e35cf82c" providerId="ADAL" clId="{BB47F655-9B00-451D-A0E8-4005A68A964B}" dt="2024-06-10T05:37:48.370" v="952" actId="962"/>
          <ac:picMkLst>
            <pc:docMk/>
            <pc:sldMk cId="810443893" sldId="312"/>
            <ac:picMk id="5" creationId="{DD98C46B-C6A3-949D-55A9-234B649FDD2E}"/>
          </ac:picMkLst>
        </pc:picChg>
      </pc:sldChg>
      <pc:sldChg chg="addSp delSp modSp new mod setBg">
        <pc:chgData name="Surendra Kc" userId="880eb05b-cc72-4250-920b-6630e35cf82c" providerId="ADAL" clId="{BB47F655-9B00-451D-A0E8-4005A68A964B}" dt="2024-06-10T05:38:14.356" v="955" actId="26606"/>
        <pc:sldMkLst>
          <pc:docMk/>
          <pc:sldMk cId="1128460336" sldId="313"/>
        </pc:sldMkLst>
        <pc:spChg chg="del">
          <ac:chgData name="Surendra Kc" userId="880eb05b-cc72-4250-920b-6630e35cf82c" providerId="ADAL" clId="{BB47F655-9B00-451D-A0E8-4005A68A964B}" dt="2024-06-10T05:38:14.356" v="955" actId="26606"/>
          <ac:spMkLst>
            <pc:docMk/>
            <pc:sldMk cId="1128460336" sldId="313"/>
            <ac:spMk id="2" creationId="{4DD5DE69-5BA4-96FF-7940-AD6BAB3ABA32}"/>
          </ac:spMkLst>
        </pc:spChg>
        <pc:spChg chg="del">
          <ac:chgData name="Surendra Kc" userId="880eb05b-cc72-4250-920b-6630e35cf82c" providerId="ADAL" clId="{BB47F655-9B00-451D-A0E8-4005A68A964B}" dt="2024-06-10T05:38:14.356" v="955" actId="26606"/>
          <ac:spMkLst>
            <pc:docMk/>
            <pc:sldMk cId="1128460336" sldId="313"/>
            <ac:spMk id="3" creationId="{91ACED04-84A0-20DB-4006-B5498559C813}"/>
          </ac:spMkLst>
        </pc:spChg>
        <pc:picChg chg="add mod">
          <ac:chgData name="Surendra Kc" userId="880eb05b-cc72-4250-920b-6630e35cf82c" providerId="ADAL" clId="{BB47F655-9B00-451D-A0E8-4005A68A964B}" dt="2024-06-10T05:38:14.356" v="955" actId="26606"/>
          <ac:picMkLst>
            <pc:docMk/>
            <pc:sldMk cId="1128460336" sldId="313"/>
            <ac:picMk id="5" creationId="{1F46FE69-69B9-126B-43EE-5BBB793E58E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F52E-3F1E-5CAD-D123-8A2E07F933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F5F28B-AF03-1AAB-4B50-6D3674641B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4D075-1283-FCB8-17FE-35CC5B3BA1E1}"/>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34D24E40-FF14-424A-820E-4DAAF6538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FC0D3-5277-5712-9378-D610C7032C65}"/>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3762012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C94B-7C71-1720-F1F5-7B5E5AEB04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74F37E-31AD-C90A-12C6-DA54C63C14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A3BF6-3A3B-53C1-0E3D-2962DDBCD120}"/>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9776B61B-9D5A-54BC-7F39-B604E4318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2D402-3A68-0786-1766-465206123B97}"/>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226430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40E47-F9CD-B4CC-6C80-8428278AA1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80F986-30D1-1055-96D8-F83B64D9C3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F8C3E-444A-9CD3-D566-25D093FC6980}"/>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67A1402D-EEDE-DE4A-E1E9-2CF004E2A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2764E-1902-C498-0C6E-4E98D6F75F64}"/>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38219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D1-DA80-74F8-71EA-F04B54274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08D63-6B51-5FCA-A399-E97C4F31A1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FD40C-5068-A49F-55EF-3080CAD2BAE4}"/>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49E30DD2-05B2-7211-52E2-CEF8F95C0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D3AF3-0560-A5DE-5DC5-056EE3A92DE2}"/>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28476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7CFB-A5F7-9602-47CD-68898FB41E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BDB3A7-244C-BF14-6545-49AAD5C67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7FE9F-D467-D47D-207C-D9240F0D9A88}"/>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86F02078-4F0C-0295-1897-6A2F1AB20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56D2F-F376-0F09-D16F-276F467582C3}"/>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78559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BDC2-E328-2651-D931-C775A1638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62E0C-A7E7-EB29-E510-6E1D9B1C1B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55DF3F-437C-E87B-9137-1AE66AFC77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D1EDB-C3CF-3BF6-E039-1F5099D77B94}"/>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6" name="Footer Placeholder 5">
            <a:extLst>
              <a:ext uri="{FF2B5EF4-FFF2-40B4-BE49-F238E27FC236}">
                <a16:creationId xmlns:a16="http://schemas.microsoft.com/office/drawing/2014/main" id="{5C5D0A9B-ADC9-2844-79BC-50C91D8EF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41AC8-CCFB-BB1E-4318-BA8C8671E54F}"/>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238791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0D09-EE9E-B97B-877A-9F4DE049F2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C4697E-102E-9736-D1D4-5C6F99B2C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FFC1C0-25F8-F9AF-037E-A8D43EBA3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DE081F-7005-CF7E-EF66-CBCA9BA7AA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F249D-CFB1-0D66-A989-5A147829EB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00642F-3F75-6F82-9C20-265A12D408FC}"/>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8" name="Footer Placeholder 7">
            <a:extLst>
              <a:ext uri="{FF2B5EF4-FFF2-40B4-BE49-F238E27FC236}">
                <a16:creationId xmlns:a16="http://schemas.microsoft.com/office/drawing/2014/main" id="{E2E2D525-88C4-43B2-612A-1BE1CE2AF3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801D7-F4A5-C109-7499-2D3104C574AD}"/>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75152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E405-10A2-53A8-F523-C451E5184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8B067-F085-89D4-564D-1283EF0503FF}"/>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4" name="Footer Placeholder 3">
            <a:extLst>
              <a:ext uri="{FF2B5EF4-FFF2-40B4-BE49-F238E27FC236}">
                <a16:creationId xmlns:a16="http://schemas.microsoft.com/office/drawing/2014/main" id="{4BCCA0C3-066D-4ACF-7E0C-490B46E098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51CAEA-588B-3363-8C11-8400E76D6686}"/>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99559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47EF4-620C-ADFB-F913-6E1F36AD5984}"/>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3" name="Footer Placeholder 2">
            <a:extLst>
              <a:ext uri="{FF2B5EF4-FFF2-40B4-BE49-F238E27FC236}">
                <a16:creationId xmlns:a16="http://schemas.microsoft.com/office/drawing/2014/main" id="{03D2354E-0FB9-4407-AEA4-A4CE2C847C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713D0D-534F-B915-3003-5CD7EAFDC000}"/>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83669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175D-4BC3-CA45-95E7-F5CC55FE2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8ED39E-87D2-A5E2-CFF2-BD4AE42ED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0BA91C-713A-1D13-CC7B-B83C2BD62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C29E6-6D0B-1444-F696-01ABEFD9604E}"/>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6" name="Footer Placeholder 5">
            <a:extLst>
              <a:ext uri="{FF2B5EF4-FFF2-40B4-BE49-F238E27FC236}">
                <a16:creationId xmlns:a16="http://schemas.microsoft.com/office/drawing/2014/main" id="{EFC610BD-FC99-DF3B-955E-541361EED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1A390-64B6-8667-3245-679E3610E543}"/>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3585208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DD00-C91E-FE65-EE3A-9DCD1E21D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FAB69C-097E-5481-E067-5E9E8AA008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19AF2-97B6-B018-7A9F-A508CFD96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326FE-8E36-0181-F50E-796CFD15D88F}"/>
              </a:ext>
            </a:extLst>
          </p:cNvPr>
          <p:cNvSpPr>
            <a:spLocks noGrp="1"/>
          </p:cNvSpPr>
          <p:nvPr>
            <p:ph type="dt" sz="half" idx="10"/>
          </p:nvPr>
        </p:nvSpPr>
        <p:spPr/>
        <p:txBody>
          <a:bodyPr/>
          <a:lstStyle/>
          <a:p>
            <a:fld id="{CF562BB9-7A5E-44A5-8CA9-2EAED681998E}" type="datetimeFigureOut">
              <a:rPr lang="en-US" smtClean="0"/>
              <a:t>6/10/2024</a:t>
            </a:fld>
            <a:endParaRPr lang="en-US"/>
          </a:p>
        </p:txBody>
      </p:sp>
      <p:sp>
        <p:nvSpPr>
          <p:cNvPr id="6" name="Footer Placeholder 5">
            <a:extLst>
              <a:ext uri="{FF2B5EF4-FFF2-40B4-BE49-F238E27FC236}">
                <a16:creationId xmlns:a16="http://schemas.microsoft.com/office/drawing/2014/main" id="{80848C1E-5EA7-838B-EB29-C7ED3B2364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44E5D-7F1E-682B-3FCF-C46D474F3EC7}"/>
              </a:ext>
            </a:extLst>
          </p:cNvPr>
          <p:cNvSpPr>
            <a:spLocks noGrp="1"/>
          </p:cNvSpPr>
          <p:nvPr>
            <p:ph type="sldNum" sz="quarter" idx="12"/>
          </p:nvPr>
        </p:nvSpPr>
        <p:spPr/>
        <p:txBody>
          <a:bodyPr/>
          <a:lstStyle/>
          <a:p>
            <a:fld id="{6552F0CF-2DCE-457A-8EE0-7179C1C0BE24}" type="slidenum">
              <a:rPr lang="en-US" smtClean="0"/>
              <a:t>‹#›</a:t>
            </a:fld>
            <a:endParaRPr lang="en-US"/>
          </a:p>
        </p:txBody>
      </p:sp>
    </p:spTree>
    <p:extLst>
      <p:ext uri="{BB962C8B-B14F-4D97-AF65-F5344CB8AC3E}">
        <p14:creationId xmlns:p14="http://schemas.microsoft.com/office/powerpoint/2010/main" val="1144972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E8277A-066E-5B32-6AD0-D54794C88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50B947-28A3-33B9-D70E-4CBA1C634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DB364-161A-34FC-F2BD-E26D97280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562BB9-7A5E-44A5-8CA9-2EAED681998E}" type="datetimeFigureOut">
              <a:rPr lang="en-US" smtClean="0"/>
              <a:t>6/10/2024</a:t>
            </a:fld>
            <a:endParaRPr lang="en-US"/>
          </a:p>
        </p:txBody>
      </p:sp>
      <p:sp>
        <p:nvSpPr>
          <p:cNvPr id="5" name="Footer Placeholder 4">
            <a:extLst>
              <a:ext uri="{FF2B5EF4-FFF2-40B4-BE49-F238E27FC236}">
                <a16:creationId xmlns:a16="http://schemas.microsoft.com/office/drawing/2014/main" id="{E629E7C0-0070-F369-CC92-A4AB0DE0B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96FF59-7398-6D43-F0B3-3FB0B9824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52F0CF-2DCE-457A-8EE0-7179C1C0BE24}" type="slidenum">
              <a:rPr lang="en-US" smtClean="0"/>
              <a:t>‹#›</a:t>
            </a:fld>
            <a:endParaRPr lang="en-US"/>
          </a:p>
        </p:txBody>
      </p:sp>
    </p:spTree>
    <p:extLst>
      <p:ext uri="{BB962C8B-B14F-4D97-AF65-F5344CB8AC3E}">
        <p14:creationId xmlns:p14="http://schemas.microsoft.com/office/powerpoint/2010/main" val="1483057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maximizer.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072C-266E-CD3B-F1BE-0447225BB968}"/>
              </a:ext>
            </a:extLst>
          </p:cNvPr>
          <p:cNvSpPr>
            <a:spLocks noGrp="1"/>
          </p:cNvSpPr>
          <p:nvPr>
            <p:ph type="ctrTitle"/>
          </p:nvPr>
        </p:nvSpPr>
        <p:spPr/>
        <p:txBody>
          <a:bodyPr/>
          <a:lstStyle/>
          <a:p>
            <a:r>
              <a:rPr lang="en-US" dirty="0"/>
              <a:t>Enterprise Management System</a:t>
            </a:r>
          </a:p>
        </p:txBody>
      </p:sp>
      <p:sp>
        <p:nvSpPr>
          <p:cNvPr id="3" name="Subtitle 2">
            <a:extLst>
              <a:ext uri="{FF2B5EF4-FFF2-40B4-BE49-F238E27FC236}">
                <a16:creationId xmlns:a16="http://schemas.microsoft.com/office/drawing/2014/main" id="{FF69FE82-8A42-DB78-A301-E143952C1C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110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D5B3-48FA-A763-71FE-479B5A908656}"/>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1EDAE204-FC87-37FE-F44D-769EB3964434}"/>
              </a:ext>
            </a:extLst>
          </p:cNvPr>
          <p:cNvSpPr>
            <a:spLocks noGrp="1"/>
          </p:cNvSpPr>
          <p:nvPr>
            <p:ph idx="1"/>
          </p:nvPr>
        </p:nvSpPr>
        <p:spPr/>
        <p:txBody>
          <a:bodyPr>
            <a:normAutofit fontScale="62500" lnSpcReduction="20000"/>
          </a:bodyPr>
          <a:lstStyle/>
          <a:p>
            <a:pPr marL="0" indent="0">
              <a:buNone/>
            </a:pPr>
            <a:r>
              <a:rPr lang="en-US" dirty="0"/>
              <a:t>Enterprise Management Systems (EMS) are comprehensive software solutions designed to manage and integrate various business processes across an organization</a:t>
            </a:r>
          </a:p>
          <a:p>
            <a:pPr marL="0" indent="0">
              <a:buNone/>
            </a:pPr>
            <a:r>
              <a:rPr lang="en-US" b="1" dirty="0"/>
              <a:t>SAP ERP</a:t>
            </a:r>
            <a:r>
              <a:rPr lang="en-US" dirty="0"/>
              <a:t>:</a:t>
            </a:r>
          </a:p>
          <a:p>
            <a:pPr lvl="1"/>
            <a:r>
              <a:rPr lang="en-US" b="1" dirty="0"/>
              <a:t>Description</a:t>
            </a:r>
            <a:r>
              <a:rPr lang="en-US" dirty="0"/>
              <a:t>: SAP ERP is one of the most widely used enterprise resource planning (ERP) systems, offering modules for finance, human resources, manufacturing, supply chain management, and more.</a:t>
            </a:r>
          </a:p>
          <a:p>
            <a:pPr lvl="1"/>
            <a:r>
              <a:rPr lang="en-US" b="1" dirty="0"/>
              <a:t>Key Features</a:t>
            </a:r>
            <a:r>
              <a:rPr lang="en-US" dirty="0"/>
              <a:t>: Extensive customization, robust integration capabilities, and support for global operations.</a:t>
            </a:r>
          </a:p>
          <a:p>
            <a:r>
              <a:rPr lang="en-US" b="1" dirty="0"/>
              <a:t>Oracle ERP Cloud</a:t>
            </a:r>
            <a:r>
              <a:rPr lang="en-US" dirty="0"/>
              <a:t>:</a:t>
            </a:r>
          </a:p>
          <a:p>
            <a:pPr lvl="1"/>
            <a:r>
              <a:rPr lang="en-US" b="1" dirty="0"/>
              <a:t>Description</a:t>
            </a:r>
            <a:r>
              <a:rPr lang="en-US" dirty="0"/>
              <a:t>: Oracle ERP Cloud is a comprehensive cloud-based ERP solution that includes financial management, procurement, project management, and risk management.</a:t>
            </a:r>
          </a:p>
          <a:p>
            <a:pPr lvl="1"/>
            <a:r>
              <a:rPr lang="en-US" b="1" dirty="0"/>
              <a:t>Key Features</a:t>
            </a:r>
            <a:r>
              <a:rPr lang="en-US" dirty="0"/>
              <a:t>: Scalable cloud infrastructure, advanced analytics, and machine learning capabilities.</a:t>
            </a:r>
          </a:p>
          <a:p>
            <a:r>
              <a:rPr lang="en-US" b="1" dirty="0"/>
              <a:t>Microsoft Dynamics 365</a:t>
            </a:r>
            <a:r>
              <a:rPr lang="en-US" dirty="0"/>
              <a:t>:</a:t>
            </a:r>
          </a:p>
          <a:p>
            <a:pPr lvl="1"/>
            <a:r>
              <a:rPr lang="en-US" b="1" dirty="0"/>
              <a:t>Description</a:t>
            </a:r>
            <a:r>
              <a:rPr lang="en-US" dirty="0"/>
              <a:t>: Dynamics 365 combines ERP and customer relationship management (CRM) capabilities, providing solutions for finance, operations, sales, and customer service.</a:t>
            </a:r>
          </a:p>
          <a:p>
            <a:pPr lvl="1"/>
            <a:r>
              <a:rPr lang="en-US" b="1" dirty="0"/>
              <a:t>Key Features</a:t>
            </a:r>
            <a:r>
              <a:rPr lang="en-US" dirty="0"/>
              <a:t>: Integration with other Microsoft products, flexibility, and user-friendly interface.</a:t>
            </a:r>
          </a:p>
          <a:p>
            <a:r>
              <a:rPr lang="en-US" b="1" dirty="0"/>
              <a:t>Odoo</a:t>
            </a:r>
            <a:r>
              <a:rPr lang="en-US" dirty="0"/>
              <a:t>:</a:t>
            </a:r>
          </a:p>
          <a:p>
            <a:pPr lvl="1"/>
            <a:r>
              <a:rPr lang="en-US" b="1" dirty="0"/>
              <a:t>Description</a:t>
            </a:r>
            <a:r>
              <a:rPr lang="en-US" dirty="0"/>
              <a:t>: Odoo is an open-source ERP system that offers a suite of business applications including CRM, sales, inventory, and project management.</a:t>
            </a:r>
          </a:p>
          <a:p>
            <a:pPr lvl="1"/>
            <a:r>
              <a:rPr lang="en-US" b="1" dirty="0"/>
              <a:t>Key Features</a:t>
            </a:r>
            <a:r>
              <a:rPr lang="en-US" dirty="0"/>
              <a:t>: Open-source flexibility, modular approach, and affordability.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7084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657-9ADD-B2A2-0561-E0780B1E88B8}"/>
              </a:ext>
            </a:extLst>
          </p:cNvPr>
          <p:cNvSpPr>
            <a:spLocks noGrp="1"/>
          </p:cNvSpPr>
          <p:nvPr>
            <p:ph type="title"/>
          </p:nvPr>
        </p:nvSpPr>
        <p:spPr/>
        <p:txBody>
          <a:bodyPr/>
          <a:lstStyle/>
          <a:p>
            <a:r>
              <a:rPr lang="en-US" dirty="0"/>
              <a:t>Four major components of EMS</a:t>
            </a:r>
          </a:p>
        </p:txBody>
      </p:sp>
      <p:sp>
        <p:nvSpPr>
          <p:cNvPr id="3" name="Content Placeholder 2">
            <a:extLst>
              <a:ext uri="{FF2B5EF4-FFF2-40B4-BE49-F238E27FC236}">
                <a16:creationId xmlns:a16="http://schemas.microsoft.com/office/drawing/2014/main" id="{1D03316D-2D28-05BD-4199-B5D06CBD20BC}"/>
              </a:ext>
            </a:extLst>
          </p:cNvPr>
          <p:cNvSpPr>
            <a:spLocks noGrp="1"/>
          </p:cNvSpPr>
          <p:nvPr>
            <p:ph idx="1"/>
          </p:nvPr>
        </p:nvSpPr>
        <p:spPr/>
        <p:txBody>
          <a:bodyPr>
            <a:normAutofit fontScale="92500" lnSpcReduction="20000"/>
          </a:bodyPr>
          <a:lstStyle/>
          <a:p>
            <a:pPr>
              <a:buFont typeface="+mj-lt"/>
              <a:buAutoNum type="arabicPeriod"/>
            </a:pPr>
            <a:r>
              <a:rPr lang="en-US" b="1" dirty="0"/>
              <a:t>Enterprise Resource Planning (ERP)</a:t>
            </a:r>
            <a:r>
              <a:rPr lang="en-US" dirty="0"/>
              <a:t>: Manages core business processes like accounting, procurement, project management, and supply chain operations.</a:t>
            </a:r>
          </a:p>
          <a:p>
            <a:pPr>
              <a:buFont typeface="+mj-lt"/>
              <a:buAutoNum type="arabicPeriod"/>
            </a:pPr>
            <a:r>
              <a:rPr lang="en-US" b="1" dirty="0"/>
              <a:t>Customer Relationship Management (CRM)</a:t>
            </a:r>
            <a:r>
              <a:rPr lang="en-US" dirty="0"/>
              <a:t>: Handles interactions with current and potential customers, improving customer service and driving sales growth.</a:t>
            </a:r>
          </a:p>
          <a:p>
            <a:pPr>
              <a:buFont typeface="+mj-lt"/>
              <a:buAutoNum type="arabicPeriod"/>
            </a:pPr>
            <a:r>
              <a:rPr lang="en-US" b="1" dirty="0"/>
              <a:t>Supply Chain Management (SCM)</a:t>
            </a:r>
            <a:r>
              <a:rPr lang="en-US" dirty="0"/>
              <a:t>: Optimizes the flow of goods, services, and information from suppliers to customers.</a:t>
            </a:r>
          </a:p>
          <a:p>
            <a:pPr>
              <a:buFont typeface="+mj-lt"/>
              <a:buAutoNum type="arabicPeriod"/>
            </a:pPr>
            <a:r>
              <a:rPr lang="en-US" b="1" dirty="0"/>
              <a:t>Human Resource Management (HRM)</a:t>
            </a:r>
            <a:r>
              <a:rPr lang="en-US" dirty="0"/>
              <a:t>: Manages employee data, payroll, recruitment, and performance evaluations.</a:t>
            </a:r>
          </a:p>
          <a:p>
            <a:pPr>
              <a:buFont typeface="+mj-lt"/>
              <a:buAutoNum type="arabicPeriod"/>
            </a:pPr>
            <a:r>
              <a:rPr lang="en-US" b="1" dirty="0"/>
              <a:t>Business Intelligence (BI)</a:t>
            </a:r>
            <a:r>
              <a:rPr lang="en-US" dirty="0"/>
              <a:t>: Analyzes business data to support strategic planning and decision-making.</a:t>
            </a:r>
          </a:p>
          <a:p>
            <a:pPr marL="0" indent="0">
              <a:buNone/>
            </a:pPr>
            <a:endParaRPr lang="en-US" dirty="0"/>
          </a:p>
        </p:txBody>
      </p:sp>
    </p:spTree>
    <p:extLst>
      <p:ext uri="{BB962C8B-B14F-4D97-AF65-F5344CB8AC3E}">
        <p14:creationId xmlns:p14="http://schemas.microsoft.com/office/powerpoint/2010/main" val="257596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9CA5-62E1-67E0-D292-782DF1615A0D}"/>
              </a:ext>
            </a:extLst>
          </p:cNvPr>
          <p:cNvSpPr>
            <a:spLocks noGrp="1"/>
          </p:cNvSpPr>
          <p:nvPr>
            <p:ph type="title"/>
          </p:nvPr>
        </p:nvSpPr>
        <p:spPr/>
        <p:txBody>
          <a:bodyPr/>
          <a:lstStyle/>
          <a:p>
            <a:r>
              <a:rPr lang="en-US" dirty="0"/>
              <a:t>Enterprise Resource Planning (ERP)</a:t>
            </a:r>
          </a:p>
        </p:txBody>
      </p:sp>
      <p:sp>
        <p:nvSpPr>
          <p:cNvPr id="3" name="Content Placeholder 2">
            <a:extLst>
              <a:ext uri="{FF2B5EF4-FFF2-40B4-BE49-F238E27FC236}">
                <a16:creationId xmlns:a16="http://schemas.microsoft.com/office/drawing/2014/main" id="{3A6F8004-B8D3-7C21-55DB-2DB641447D68}"/>
              </a:ext>
            </a:extLst>
          </p:cNvPr>
          <p:cNvSpPr>
            <a:spLocks noGrp="1"/>
          </p:cNvSpPr>
          <p:nvPr>
            <p:ph idx="1"/>
          </p:nvPr>
        </p:nvSpPr>
        <p:spPr/>
        <p:txBody>
          <a:bodyPr>
            <a:normAutofit fontScale="77500" lnSpcReduction="20000"/>
          </a:bodyPr>
          <a:lstStyle/>
          <a:p>
            <a:pPr marL="0" indent="0">
              <a:buNone/>
            </a:pPr>
            <a:r>
              <a:rPr lang="en-US" b="1" dirty="0"/>
              <a:t>ERP</a:t>
            </a:r>
            <a:r>
              <a:rPr lang="en-US" dirty="0"/>
              <a:t> systems integrate core business processes into a unified system, providing comprehensive tools for managing various functions across the organization.</a:t>
            </a:r>
          </a:p>
          <a:p>
            <a:r>
              <a:rPr lang="en-US" b="1" dirty="0"/>
              <a:t>Key Features:</a:t>
            </a:r>
          </a:p>
          <a:p>
            <a:pPr lvl="1"/>
            <a:r>
              <a:rPr lang="en-US" b="1" dirty="0"/>
              <a:t>Financial Management:</a:t>
            </a:r>
            <a:r>
              <a:rPr lang="en-US" dirty="0"/>
              <a:t> General ledger, accounts payable/receivable, asset management.</a:t>
            </a:r>
          </a:p>
          <a:p>
            <a:pPr lvl="1"/>
            <a:r>
              <a:rPr lang="en-US" b="1" dirty="0"/>
              <a:t>Human Resources (HR):</a:t>
            </a:r>
            <a:r>
              <a:rPr lang="en-US" dirty="0"/>
              <a:t> Payroll, recruiting, performance management.</a:t>
            </a:r>
          </a:p>
          <a:p>
            <a:pPr lvl="1"/>
            <a:r>
              <a:rPr lang="en-US" b="1" dirty="0"/>
              <a:t>Manufacturing:</a:t>
            </a:r>
            <a:r>
              <a:rPr lang="en-US" dirty="0"/>
              <a:t> Production planning, shop floor control, quality management.</a:t>
            </a:r>
          </a:p>
          <a:p>
            <a:pPr lvl="1"/>
            <a:r>
              <a:rPr lang="en-US" b="1" dirty="0"/>
              <a:t>Procurement:</a:t>
            </a:r>
            <a:r>
              <a:rPr lang="en-US" dirty="0"/>
              <a:t> Supplier management, purchase orders, invoicing.</a:t>
            </a:r>
          </a:p>
          <a:p>
            <a:pPr lvl="1"/>
            <a:r>
              <a:rPr lang="en-US" b="1" dirty="0"/>
              <a:t>Sales and Distribution:</a:t>
            </a:r>
            <a:r>
              <a:rPr lang="en-US" dirty="0"/>
              <a:t> Order management, pricing, billing.</a:t>
            </a:r>
          </a:p>
          <a:p>
            <a:pPr marL="0" indent="0">
              <a:buNone/>
            </a:pPr>
            <a:r>
              <a:rPr lang="en-US" b="1" dirty="0"/>
              <a:t>Example: SAP ERP</a:t>
            </a:r>
          </a:p>
          <a:p>
            <a:pPr>
              <a:buFont typeface="Arial" panose="020B0604020202020204" pitchFamily="34" charset="0"/>
              <a:buChar char="•"/>
            </a:pPr>
            <a:r>
              <a:rPr lang="en-US" b="1" dirty="0"/>
              <a:t>Use Case:</a:t>
            </a:r>
            <a:r>
              <a:rPr lang="en-US" dirty="0"/>
              <a:t> A manufacturing company uses SAP ERP to manage its end-to-end operations, from financials and HR to production and supply chain activities. This integration ensures seamless information flow and improved operational efficiency.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4687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8670-B311-CEBF-4856-252070BD6566}"/>
              </a:ext>
            </a:extLst>
          </p:cNvPr>
          <p:cNvSpPr>
            <a:spLocks noGrp="1"/>
          </p:cNvSpPr>
          <p:nvPr>
            <p:ph type="title"/>
          </p:nvPr>
        </p:nvSpPr>
        <p:spPr/>
        <p:txBody>
          <a:bodyPr/>
          <a:lstStyle/>
          <a:p>
            <a:r>
              <a:rPr lang="en-US" dirty="0"/>
              <a:t>Supply Chain Management (SCM)</a:t>
            </a:r>
          </a:p>
        </p:txBody>
      </p:sp>
      <p:sp>
        <p:nvSpPr>
          <p:cNvPr id="3" name="Content Placeholder 2">
            <a:extLst>
              <a:ext uri="{FF2B5EF4-FFF2-40B4-BE49-F238E27FC236}">
                <a16:creationId xmlns:a16="http://schemas.microsoft.com/office/drawing/2014/main" id="{A81A3DDC-3546-6341-2AE2-2CF0C998F7EF}"/>
              </a:ext>
            </a:extLst>
          </p:cNvPr>
          <p:cNvSpPr>
            <a:spLocks noGrp="1"/>
          </p:cNvSpPr>
          <p:nvPr>
            <p:ph idx="1"/>
          </p:nvPr>
        </p:nvSpPr>
        <p:spPr/>
        <p:txBody>
          <a:bodyPr>
            <a:normAutofit fontScale="85000" lnSpcReduction="20000"/>
          </a:bodyPr>
          <a:lstStyle/>
          <a:p>
            <a:pPr marL="0" indent="0">
              <a:buNone/>
            </a:pPr>
            <a:r>
              <a:rPr lang="en-US" b="1" dirty="0"/>
              <a:t>SCM</a:t>
            </a:r>
            <a:r>
              <a:rPr lang="en-US" dirty="0"/>
              <a:t> systems optimize the flow of goods, information, and finances as products move from suppliers to consumers. They focus on improving supply chain efficiency and effectiveness.</a:t>
            </a:r>
          </a:p>
          <a:p>
            <a:r>
              <a:rPr lang="en-US" b="1" dirty="0"/>
              <a:t>Key Features:</a:t>
            </a:r>
          </a:p>
          <a:p>
            <a:pPr lvl="1"/>
            <a:r>
              <a:rPr lang="en-US" b="1" dirty="0"/>
              <a:t>Demand Planning:</a:t>
            </a:r>
            <a:r>
              <a:rPr lang="en-US" dirty="0"/>
              <a:t> Forecasting demand to optimize inventory levels.</a:t>
            </a:r>
          </a:p>
          <a:p>
            <a:pPr lvl="1"/>
            <a:r>
              <a:rPr lang="en-US" b="1" dirty="0"/>
              <a:t>Procurement:</a:t>
            </a:r>
            <a:r>
              <a:rPr lang="en-US" dirty="0"/>
              <a:t> Managing supplier relationships and purchasing activities.</a:t>
            </a:r>
          </a:p>
          <a:p>
            <a:pPr lvl="1"/>
            <a:r>
              <a:rPr lang="en-US" b="1" dirty="0"/>
              <a:t>Production Planning:</a:t>
            </a:r>
            <a:r>
              <a:rPr lang="en-US" dirty="0"/>
              <a:t> Scheduling manufacturing processes to meet demand.</a:t>
            </a:r>
          </a:p>
          <a:p>
            <a:pPr lvl="1"/>
            <a:r>
              <a:rPr lang="en-US" b="1" dirty="0"/>
              <a:t>Logistics:</a:t>
            </a:r>
            <a:r>
              <a:rPr lang="en-US" dirty="0"/>
              <a:t> Managing warehousing, transportation, and distribution.</a:t>
            </a:r>
          </a:p>
          <a:p>
            <a:pPr lvl="1"/>
            <a:r>
              <a:rPr lang="en-US" b="1" dirty="0"/>
              <a:t>Supply Chain Visibility:</a:t>
            </a:r>
            <a:r>
              <a:rPr lang="en-US" dirty="0"/>
              <a:t> Providing real-time insights into supply chain operations.</a:t>
            </a:r>
          </a:p>
          <a:p>
            <a:pPr marL="0" indent="0">
              <a:buNone/>
            </a:pPr>
            <a:r>
              <a:rPr lang="en-US" b="1" dirty="0"/>
              <a:t>Example: Oracle SCM Cloud</a:t>
            </a:r>
          </a:p>
          <a:p>
            <a:pPr>
              <a:buFont typeface="Arial" panose="020B0604020202020204" pitchFamily="34" charset="0"/>
              <a:buChar char="•"/>
            </a:pPr>
            <a:r>
              <a:rPr lang="en-US" b="1" dirty="0"/>
              <a:t>Use Case:</a:t>
            </a:r>
            <a:r>
              <a:rPr lang="en-US" dirty="0"/>
              <a:t> A retailer uses Oracle SCM Cloud to forecast demand, manage supplier relationships, optimize inventory levels, and ensure timely delivery of products to stores, thereby enhancing customer satisfaction and reducing operational costs.</a:t>
            </a:r>
          </a:p>
          <a:p>
            <a:pPr marL="0" indent="0">
              <a:buNone/>
            </a:pPr>
            <a:endParaRPr lang="en-US" dirty="0"/>
          </a:p>
        </p:txBody>
      </p:sp>
    </p:spTree>
    <p:extLst>
      <p:ext uri="{BB962C8B-B14F-4D97-AF65-F5344CB8AC3E}">
        <p14:creationId xmlns:p14="http://schemas.microsoft.com/office/powerpoint/2010/main" val="383728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E80A-3A46-C6C2-9F14-8560940F9A5D}"/>
              </a:ext>
            </a:extLst>
          </p:cNvPr>
          <p:cNvSpPr>
            <a:spLocks noGrp="1"/>
          </p:cNvSpPr>
          <p:nvPr>
            <p:ph type="title"/>
          </p:nvPr>
        </p:nvSpPr>
        <p:spPr/>
        <p:txBody>
          <a:bodyPr/>
          <a:lstStyle/>
          <a:p>
            <a:r>
              <a:rPr lang="en-US" dirty="0"/>
              <a:t>Customer Relationship Management (CRM)</a:t>
            </a:r>
          </a:p>
        </p:txBody>
      </p:sp>
      <p:sp>
        <p:nvSpPr>
          <p:cNvPr id="3" name="Content Placeholder 2">
            <a:extLst>
              <a:ext uri="{FF2B5EF4-FFF2-40B4-BE49-F238E27FC236}">
                <a16:creationId xmlns:a16="http://schemas.microsoft.com/office/drawing/2014/main" id="{1ADDD5A1-05F7-02A4-3686-BF33C4C62A9A}"/>
              </a:ext>
            </a:extLst>
          </p:cNvPr>
          <p:cNvSpPr>
            <a:spLocks noGrp="1"/>
          </p:cNvSpPr>
          <p:nvPr>
            <p:ph idx="1"/>
          </p:nvPr>
        </p:nvSpPr>
        <p:spPr/>
        <p:txBody>
          <a:bodyPr>
            <a:normAutofit fontScale="85000" lnSpcReduction="20000"/>
          </a:bodyPr>
          <a:lstStyle/>
          <a:p>
            <a:pPr marL="0" indent="0">
              <a:buNone/>
            </a:pPr>
            <a:r>
              <a:rPr lang="en-US" b="1" dirty="0"/>
              <a:t>CRM</a:t>
            </a:r>
            <a:r>
              <a:rPr lang="en-US" dirty="0"/>
              <a:t> systems manage a company's interactions with current and potential customers, focusing on improving customer service, sales, and retention.</a:t>
            </a:r>
          </a:p>
          <a:p>
            <a:r>
              <a:rPr lang="en-US" b="1" dirty="0"/>
              <a:t>Key Features:</a:t>
            </a:r>
          </a:p>
          <a:p>
            <a:pPr lvl="1"/>
            <a:r>
              <a:rPr lang="en-US" b="1" dirty="0"/>
              <a:t>Sales Automation:</a:t>
            </a:r>
            <a:r>
              <a:rPr lang="en-US" dirty="0"/>
              <a:t> Manages sales processes, opportunities, and pipelines.</a:t>
            </a:r>
          </a:p>
          <a:p>
            <a:pPr lvl="1"/>
            <a:r>
              <a:rPr lang="en-US" b="1" dirty="0"/>
              <a:t>Customer Service:</a:t>
            </a:r>
            <a:r>
              <a:rPr lang="en-US" dirty="0"/>
              <a:t> Tracks customer inquiries, service requests, and support tickets.</a:t>
            </a:r>
          </a:p>
          <a:p>
            <a:pPr lvl="1"/>
            <a:r>
              <a:rPr lang="en-US" b="1" dirty="0"/>
              <a:t>Marketing Automation:</a:t>
            </a:r>
            <a:r>
              <a:rPr lang="en-US" dirty="0"/>
              <a:t> Manages campaigns, lead generation, and customer segmentation.</a:t>
            </a:r>
          </a:p>
          <a:p>
            <a:pPr lvl="1"/>
            <a:r>
              <a:rPr lang="en-US" b="1" dirty="0"/>
              <a:t>Customer Analytics:</a:t>
            </a:r>
            <a:r>
              <a:rPr lang="en-US" dirty="0"/>
              <a:t> Provides insights into customer behavior and preferences.</a:t>
            </a:r>
          </a:p>
          <a:p>
            <a:pPr lvl="1"/>
            <a:r>
              <a:rPr lang="en-US" b="1" dirty="0"/>
              <a:t>Contact Management:</a:t>
            </a:r>
            <a:r>
              <a:rPr lang="en-US" dirty="0"/>
              <a:t> Maintains comprehensive records of customer interactions.</a:t>
            </a:r>
          </a:p>
          <a:p>
            <a:pPr marL="0" indent="0">
              <a:buNone/>
            </a:pPr>
            <a:r>
              <a:rPr lang="en-US" b="1" dirty="0"/>
              <a:t>Example: Salesforce CRM</a:t>
            </a:r>
          </a:p>
          <a:p>
            <a:pPr>
              <a:buFont typeface="Arial" panose="020B0604020202020204" pitchFamily="34" charset="0"/>
              <a:buChar char="•"/>
            </a:pPr>
            <a:r>
              <a:rPr lang="en-US" b="1" dirty="0"/>
              <a:t>Use Case:</a:t>
            </a:r>
            <a:r>
              <a:rPr lang="en-US" dirty="0"/>
              <a:t> A tech company uses Salesforce CRM to manage its sales pipeline, track customer interactions, automate marketing campaigns, and provide exceptional customer service, leading to improved sales and customer loyalty.</a:t>
            </a:r>
          </a:p>
          <a:p>
            <a:pPr marL="0" indent="0">
              <a:buNone/>
            </a:pPr>
            <a:endParaRPr lang="en-US" dirty="0"/>
          </a:p>
        </p:txBody>
      </p:sp>
    </p:spTree>
    <p:extLst>
      <p:ext uri="{BB962C8B-B14F-4D97-AF65-F5344CB8AC3E}">
        <p14:creationId xmlns:p14="http://schemas.microsoft.com/office/powerpoint/2010/main" val="2859892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E55F-776F-FC62-041B-50B7A121336C}"/>
              </a:ext>
            </a:extLst>
          </p:cNvPr>
          <p:cNvSpPr>
            <a:spLocks noGrp="1"/>
          </p:cNvSpPr>
          <p:nvPr>
            <p:ph type="title"/>
          </p:nvPr>
        </p:nvSpPr>
        <p:spPr/>
        <p:txBody>
          <a:bodyPr/>
          <a:lstStyle/>
          <a:p>
            <a:r>
              <a:rPr lang="en-US" dirty="0"/>
              <a:t>Integration of ERP, SCM, and CRM</a:t>
            </a:r>
          </a:p>
        </p:txBody>
      </p:sp>
      <p:sp>
        <p:nvSpPr>
          <p:cNvPr id="3" name="Content Placeholder 2">
            <a:extLst>
              <a:ext uri="{FF2B5EF4-FFF2-40B4-BE49-F238E27FC236}">
                <a16:creationId xmlns:a16="http://schemas.microsoft.com/office/drawing/2014/main" id="{7D4FBA32-1322-7A07-60EB-21343AD1560D}"/>
              </a:ext>
            </a:extLst>
          </p:cNvPr>
          <p:cNvSpPr>
            <a:spLocks noGrp="1"/>
          </p:cNvSpPr>
          <p:nvPr>
            <p:ph idx="1"/>
          </p:nvPr>
        </p:nvSpPr>
        <p:spPr/>
        <p:txBody>
          <a:bodyPr>
            <a:normAutofit fontScale="77500" lnSpcReduction="20000"/>
          </a:bodyPr>
          <a:lstStyle/>
          <a:p>
            <a:r>
              <a:rPr lang="en-US" dirty="0"/>
              <a:t>While ERP, SCM, and CRM systems each serve specific functions, integrating them can provide significant benefits:</a:t>
            </a:r>
          </a:p>
          <a:p>
            <a:pPr>
              <a:buFont typeface="Arial" panose="020B0604020202020204" pitchFamily="34" charset="0"/>
              <a:buChar char="•"/>
            </a:pPr>
            <a:r>
              <a:rPr lang="en-US" b="1" dirty="0"/>
              <a:t>Data Consistency:</a:t>
            </a:r>
            <a:r>
              <a:rPr lang="en-US" dirty="0"/>
              <a:t> Ensures that information is consistent and up-to-date across all systems.</a:t>
            </a:r>
          </a:p>
          <a:p>
            <a:pPr>
              <a:buFont typeface="Arial" panose="020B0604020202020204" pitchFamily="34" charset="0"/>
              <a:buChar char="•"/>
            </a:pPr>
            <a:r>
              <a:rPr lang="en-US" b="1" dirty="0"/>
              <a:t>Improved Collaboration:</a:t>
            </a:r>
            <a:r>
              <a:rPr lang="en-US" dirty="0"/>
              <a:t> Facilitates better communication and coordination between departments.</a:t>
            </a:r>
          </a:p>
          <a:p>
            <a:pPr>
              <a:buFont typeface="Arial" panose="020B0604020202020204" pitchFamily="34" charset="0"/>
              <a:buChar char="•"/>
            </a:pPr>
            <a:r>
              <a:rPr lang="en-US" b="1" dirty="0"/>
              <a:t>Enhanced Decision-Making:</a:t>
            </a:r>
            <a:r>
              <a:rPr lang="en-US" dirty="0"/>
              <a:t> Provides a comprehensive view of business operations, aiding strategic planning.</a:t>
            </a:r>
          </a:p>
          <a:p>
            <a:pPr>
              <a:buFont typeface="Arial" panose="020B0604020202020204" pitchFamily="34" charset="0"/>
              <a:buChar char="•"/>
            </a:pPr>
            <a:r>
              <a:rPr lang="en-US" b="1" dirty="0"/>
              <a:t>Operational Efficiency:</a:t>
            </a:r>
            <a:r>
              <a:rPr lang="en-US" dirty="0"/>
              <a:t> Streamlines processes and reduces duplication of effort.</a:t>
            </a:r>
          </a:p>
          <a:p>
            <a:pPr marL="0" indent="0">
              <a:buNone/>
            </a:pPr>
            <a:r>
              <a:rPr lang="en-US" b="1" dirty="0"/>
              <a:t>Example of Integrated Solution</a:t>
            </a:r>
          </a:p>
          <a:p>
            <a:r>
              <a:rPr lang="en-US" b="1" dirty="0"/>
              <a:t>Microsoft Dynamics 365</a:t>
            </a:r>
            <a:r>
              <a:rPr lang="en-US" dirty="0"/>
              <a:t> is an integrated suite that combines ERP, SCM, and CRM functionalities into a single platform. It enables organizations to manage their entire business operations from a unified interface, offering modules for finance, operations, sales, customer service, and more.</a:t>
            </a:r>
          </a:p>
          <a:p>
            <a:pPr marL="0" indent="0">
              <a:buNone/>
            </a:pPr>
            <a:endParaRPr lang="en-US" dirty="0"/>
          </a:p>
        </p:txBody>
      </p:sp>
    </p:spTree>
    <p:extLst>
      <p:ext uri="{BB962C8B-B14F-4D97-AF65-F5344CB8AC3E}">
        <p14:creationId xmlns:p14="http://schemas.microsoft.com/office/powerpoint/2010/main" val="4194333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8CBF-4B83-43FF-5B68-8DE062909DE1}"/>
              </a:ext>
            </a:extLst>
          </p:cNvPr>
          <p:cNvSpPr>
            <a:spLocks noGrp="1"/>
          </p:cNvSpPr>
          <p:nvPr>
            <p:ph type="title"/>
          </p:nvPr>
        </p:nvSpPr>
        <p:spPr/>
        <p:txBody>
          <a:bodyPr/>
          <a:lstStyle/>
          <a:p>
            <a:r>
              <a:rPr lang="en-US" dirty="0"/>
              <a:t>CBIS</a:t>
            </a:r>
          </a:p>
        </p:txBody>
      </p:sp>
      <p:sp>
        <p:nvSpPr>
          <p:cNvPr id="3" name="Content Placeholder 2">
            <a:extLst>
              <a:ext uri="{FF2B5EF4-FFF2-40B4-BE49-F238E27FC236}">
                <a16:creationId xmlns:a16="http://schemas.microsoft.com/office/drawing/2014/main" id="{D2647732-8359-79D6-8D86-BB8E865277D3}"/>
              </a:ext>
            </a:extLst>
          </p:cNvPr>
          <p:cNvSpPr>
            <a:spLocks noGrp="1"/>
          </p:cNvSpPr>
          <p:nvPr>
            <p:ph idx="1"/>
          </p:nvPr>
        </p:nvSpPr>
        <p:spPr/>
        <p:txBody>
          <a:bodyPr>
            <a:normAutofit fontScale="92500" lnSpcReduction="10000"/>
          </a:bodyPr>
          <a:lstStyle/>
          <a:p>
            <a:r>
              <a:rPr lang="en-US" dirty="0"/>
              <a:t>CBIS is an organized integration of hardware and software technologies and human resources designed to produce timely, integrated, accurate and useful information for decision making purposes.</a:t>
            </a:r>
          </a:p>
          <a:p>
            <a:r>
              <a:rPr lang="en-US" dirty="0"/>
              <a:t>A Computer-Based Information System (CBIS) is a comprehensive and integrated system that uses computer technology to collect, process, store, and distribute information. </a:t>
            </a:r>
          </a:p>
          <a:p>
            <a:r>
              <a:rPr lang="en-US" dirty="0"/>
              <a:t>CBIS supports decision-making, coordination, control, analysis, and visualization within an organization. </a:t>
            </a:r>
          </a:p>
          <a:p>
            <a:r>
              <a:rPr lang="en-US" dirty="0"/>
              <a:t>It is a broad term that includes various types of systems such as Management Information Systems (MIS), Decision Support Systems (DSS), Transaction Processing Systems (TPS), and more.</a:t>
            </a:r>
          </a:p>
          <a:p>
            <a:pPr marL="0" indent="0">
              <a:buNone/>
            </a:pPr>
            <a:endParaRPr lang="en-US" dirty="0"/>
          </a:p>
        </p:txBody>
      </p:sp>
    </p:spTree>
    <p:extLst>
      <p:ext uri="{BB962C8B-B14F-4D97-AF65-F5344CB8AC3E}">
        <p14:creationId xmlns:p14="http://schemas.microsoft.com/office/powerpoint/2010/main" val="331858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69BD-E686-FDD6-F9C3-6A1A7377A0FB}"/>
              </a:ext>
            </a:extLst>
          </p:cNvPr>
          <p:cNvSpPr>
            <a:spLocks noGrp="1"/>
          </p:cNvSpPr>
          <p:nvPr>
            <p:ph type="title"/>
          </p:nvPr>
        </p:nvSpPr>
        <p:spPr/>
        <p:txBody>
          <a:bodyPr/>
          <a:lstStyle/>
          <a:p>
            <a:r>
              <a:rPr lang="en-US" dirty="0"/>
              <a:t>Components of CBIS</a:t>
            </a:r>
          </a:p>
        </p:txBody>
      </p:sp>
      <p:sp>
        <p:nvSpPr>
          <p:cNvPr id="3" name="Content Placeholder 2">
            <a:extLst>
              <a:ext uri="{FF2B5EF4-FFF2-40B4-BE49-F238E27FC236}">
                <a16:creationId xmlns:a16="http://schemas.microsoft.com/office/drawing/2014/main" id="{154673FA-1199-6D5D-92CF-AED1B87326E8}"/>
              </a:ext>
            </a:extLst>
          </p:cNvPr>
          <p:cNvSpPr>
            <a:spLocks noGrp="1"/>
          </p:cNvSpPr>
          <p:nvPr>
            <p:ph idx="1"/>
          </p:nvPr>
        </p:nvSpPr>
        <p:spPr/>
        <p:txBody>
          <a:bodyPr>
            <a:normAutofit fontScale="92500" lnSpcReduction="20000"/>
          </a:bodyPr>
          <a:lstStyle/>
          <a:p>
            <a:pPr marL="0" indent="0">
              <a:buNone/>
            </a:pPr>
            <a:r>
              <a:rPr lang="en-US" b="1" dirty="0"/>
              <a:t>Key Components of CBIS</a:t>
            </a:r>
          </a:p>
          <a:p>
            <a:pPr>
              <a:buFont typeface="+mj-lt"/>
              <a:buAutoNum type="arabicPeriod"/>
            </a:pPr>
            <a:r>
              <a:rPr lang="en-US" b="1" dirty="0"/>
              <a:t>Hardware</a:t>
            </a:r>
            <a:r>
              <a:rPr lang="en-US" dirty="0"/>
              <a:t>: The physical devices and equipment used in the information system (e.g., computers, servers, networking equipment).</a:t>
            </a:r>
          </a:p>
          <a:p>
            <a:pPr>
              <a:buFont typeface="+mj-lt"/>
              <a:buAutoNum type="arabicPeriod"/>
            </a:pPr>
            <a:r>
              <a:rPr lang="en-US" b="1" dirty="0"/>
              <a:t>Software</a:t>
            </a:r>
            <a:r>
              <a:rPr lang="en-US" dirty="0"/>
              <a:t>: The programs and applications that process data and perform various functions (e.g., operating systems, database management systems, application software).</a:t>
            </a:r>
          </a:p>
          <a:p>
            <a:pPr>
              <a:buFont typeface="+mj-lt"/>
              <a:buAutoNum type="arabicPeriod"/>
            </a:pPr>
            <a:r>
              <a:rPr lang="en-US" b="1" dirty="0"/>
              <a:t>Data</a:t>
            </a:r>
            <a:r>
              <a:rPr lang="en-US" dirty="0"/>
              <a:t>: The raw facts and figures that are processed into meaningful information (e.g., customer data, financial data, inventory levels).</a:t>
            </a:r>
          </a:p>
          <a:p>
            <a:pPr>
              <a:buFont typeface="+mj-lt"/>
              <a:buAutoNum type="arabicPeriod"/>
            </a:pPr>
            <a:r>
              <a:rPr lang="en-US" b="1" dirty="0"/>
              <a:t>Procedures</a:t>
            </a:r>
            <a:r>
              <a:rPr lang="en-US" dirty="0"/>
              <a:t>: The policies and processes that govern the operation and use of the CBIS (e.g., data entry protocols, security measures).</a:t>
            </a:r>
          </a:p>
          <a:p>
            <a:pPr>
              <a:buFont typeface="+mj-lt"/>
              <a:buAutoNum type="arabicPeriod"/>
            </a:pPr>
            <a:r>
              <a:rPr lang="en-US" b="1" dirty="0"/>
              <a:t>People</a:t>
            </a:r>
            <a:r>
              <a:rPr lang="en-US" dirty="0"/>
              <a:t>: The users who interact with the CBIS (e.g., IT staff, managers, employees).</a:t>
            </a:r>
          </a:p>
          <a:p>
            <a:pPr marL="0" indent="0">
              <a:buNone/>
            </a:pPr>
            <a:endParaRPr lang="en-US" dirty="0"/>
          </a:p>
        </p:txBody>
      </p:sp>
    </p:spTree>
    <p:extLst>
      <p:ext uri="{BB962C8B-B14F-4D97-AF65-F5344CB8AC3E}">
        <p14:creationId xmlns:p14="http://schemas.microsoft.com/office/powerpoint/2010/main" val="174610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87A4-8E88-0493-4CE2-DFB0D361B46C}"/>
              </a:ext>
            </a:extLst>
          </p:cNvPr>
          <p:cNvSpPr>
            <a:spLocks noGrp="1"/>
          </p:cNvSpPr>
          <p:nvPr>
            <p:ph type="title"/>
          </p:nvPr>
        </p:nvSpPr>
        <p:spPr/>
        <p:txBody>
          <a:bodyPr/>
          <a:lstStyle/>
          <a:p>
            <a:r>
              <a:rPr lang="en-US" dirty="0"/>
              <a:t>Services provided by ES</a:t>
            </a:r>
          </a:p>
        </p:txBody>
      </p:sp>
      <p:sp>
        <p:nvSpPr>
          <p:cNvPr id="5" name="Rectangle 2">
            <a:extLst>
              <a:ext uri="{FF2B5EF4-FFF2-40B4-BE49-F238E27FC236}">
                <a16:creationId xmlns:a16="http://schemas.microsoft.com/office/drawing/2014/main" id="{31F849CF-6C47-9C44-9711-6F09B31103B3}"/>
              </a:ext>
            </a:extLst>
          </p:cNvPr>
          <p:cNvSpPr>
            <a:spLocks noGrp="1" noChangeArrowheads="1"/>
          </p:cNvSpPr>
          <p:nvPr>
            <p:ph idx="1"/>
          </p:nvPr>
        </p:nvSpPr>
        <p:spPr bwMode="auto">
          <a:xfrm>
            <a:off x="838200" y="1969969"/>
            <a:ext cx="9869424"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Enterprise Resource Planning (ERP)</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Financial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Human Resource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Supply Chain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Inventory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Production Planning and Control</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Procurement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Sales and Distribution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 Relationship Management (CRM)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Lead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Opportunity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Contact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Sales Automation</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Marketing Automation</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Customer Support and Service</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Social Media Integration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811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87A4-8E88-0493-4CE2-DFB0D361B46C}"/>
              </a:ext>
            </a:extLst>
          </p:cNvPr>
          <p:cNvSpPr>
            <a:spLocks noGrp="1"/>
          </p:cNvSpPr>
          <p:nvPr>
            <p:ph type="title"/>
          </p:nvPr>
        </p:nvSpPr>
        <p:spPr/>
        <p:txBody>
          <a:bodyPr/>
          <a:lstStyle/>
          <a:p>
            <a:r>
              <a:rPr lang="en-US" dirty="0"/>
              <a:t>Services provided by ES</a:t>
            </a:r>
          </a:p>
        </p:txBody>
      </p:sp>
      <p:sp>
        <p:nvSpPr>
          <p:cNvPr id="4" name="Rectangle 2">
            <a:extLst>
              <a:ext uri="{FF2B5EF4-FFF2-40B4-BE49-F238E27FC236}">
                <a16:creationId xmlns:a16="http://schemas.microsoft.com/office/drawing/2014/main" id="{679DFE95-77E2-B38E-2127-E03AE610433E}"/>
              </a:ext>
            </a:extLst>
          </p:cNvPr>
          <p:cNvSpPr>
            <a:spLocks noGrp="1" noChangeArrowheads="1"/>
          </p:cNvSpPr>
          <p:nvPr>
            <p:ph idx="1"/>
          </p:nvPr>
        </p:nvSpPr>
        <p:spPr bwMode="auto">
          <a:xfrm>
            <a:off x="838200" y="2077690"/>
            <a:ext cx="4039567"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Supply Chain Management (SCM)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Demand Forecasting</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Inventory Optimization</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Supplier Relationship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Order Fulfillment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Logistics and Transportation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Warehouse Management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Procurement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Business Intelligence (BI)</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Data Analytics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Reporting and Dashboards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Data Visualization</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Performance Monitoring</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Predictive Analytics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Data Mining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2874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89BC-FA87-32FF-F417-977F165E8B3D}"/>
              </a:ext>
            </a:extLst>
          </p:cNvPr>
          <p:cNvSpPr>
            <a:spLocks noGrp="1"/>
          </p:cNvSpPr>
          <p:nvPr>
            <p:ph type="title"/>
          </p:nvPr>
        </p:nvSpPr>
        <p:spPr/>
        <p:txBody>
          <a:bodyPr/>
          <a:lstStyle/>
          <a:p>
            <a:r>
              <a:rPr lang="en-US" dirty="0"/>
              <a:t>Enterprise Management System</a:t>
            </a:r>
          </a:p>
        </p:txBody>
      </p:sp>
      <p:sp>
        <p:nvSpPr>
          <p:cNvPr id="3" name="Content Placeholder 2">
            <a:extLst>
              <a:ext uri="{FF2B5EF4-FFF2-40B4-BE49-F238E27FC236}">
                <a16:creationId xmlns:a16="http://schemas.microsoft.com/office/drawing/2014/main" id="{211FD67B-D3A5-CDB2-8EDC-BC441EBF5B72}"/>
              </a:ext>
            </a:extLst>
          </p:cNvPr>
          <p:cNvSpPr>
            <a:spLocks noGrp="1"/>
          </p:cNvSpPr>
          <p:nvPr>
            <p:ph idx="1"/>
          </p:nvPr>
        </p:nvSpPr>
        <p:spPr/>
        <p:txBody>
          <a:bodyPr>
            <a:normAutofit fontScale="70000" lnSpcReduction="20000"/>
          </a:bodyPr>
          <a:lstStyle/>
          <a:p>
            <a:endParaRPr lang="en-US" dirty="0"/>
          </a:p>
          <a:p>
            <a:r>
              <a:rPr lang="en-US" dirty="0"/>
              <a:t>An Enterprise Management System (EMS) is a comprehensive software solution that integrates and manages a company's core business processes.</a:t>
            </a:r>
          </a:p>
          <a:p>
            <a:r>
              <a:rPr lang="en-US" dirty="0"/>
              <a:t>It is designed to facilitate and optimize the flow of information across all departments and functions within an organization, ensuring that operations are efficient, effective, and aligned with the company's strategic goals.</a:t>
            </a:r>
          </a:p>
          <a:p>
            <a:r>
              <a:rPr lang="en-US" dirty="0"/>
              <a:t>It includes various functions across the business including human resources, engineering design, production , maintenance, sales, finance, quality , research and so on.</a:t>
            </a:r>
          </a:p>
          <a:p>
            <a:r>
              <a:rPr lang="en-US" dirty="0"/>
              <a:t>EMS is designed to manage large volumes of critical data and to provide high levels of transaction performance and data security.</a:t>
            </a:r>
          </a:p>
          <a:p>
            <a:r>
              <a:rPr lang="en-US" dirty="0"/>
              <a:t>It enhances the efficiency, accuracy, and effectiveness of business operations by integrating various functions, automating routine tasks, and providing real-time data and insights. </a:t>
            </a:r>
          </a:p>
          <a:p>
            <a:r>
              <a:rPr lang="en-US" dirty="0"/>
              <a:t>This leads to improved decision-making, better customer service, and a more agile and responsive organization. </a:t>
            </a:r>
          </a:p>
        </p:txBody>
      </p:sp>
    </p:spTree>
    <p:extLst>
      <p:ext uri="{BB962C8B-B14F-4D97-AF65-F5344CB8AC3E}">
        <p14:creationId xmlns:p14="http://schemas.microsoft.com/office/powerpoint/2010/main" val="162480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D87A4-8E88-0493-4CE2-DFB0D361B46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Services provided by 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AF34A32-C885-1DFC-B437-6565FE31F4A2}"/>
              </a:ext>
            </a:extLst>
          </p:cNvPr>
          <p:cNvPicPr>
            <a:picLocks noGrp="1" noChangeAspect="1"/>
          </p:cNvPicPr>
          <p:nvPr>
            <p:ph idx="1"/>
          </p:nvPr>
        </p:nvPicPr>
        <p:blipFill>
          <a:blip r:embed="rId2"/>
          <a:stretch>
            <a:fillRect/>
          </a:stretch>
        </p:blipFill>
        <p:spPr>
          <a:xfrm>
            <a:off x="4654296" y="1494393"/>
            <a:ext cx="7214616" cy="3841782"/>
          </a:xfrm>
          <a:prstGeom prst="rect">
            <a:avLst/>
          </a:prstGeom>
        </p:spPr>
      </p:pic>
    </p:spTree>
    <p:extLst>
      <p:ext uri="{BB962C8B-B14F-4D97-AF65-F5344CB8AC3E}">
        <p14:creationId xmlns:p14="http://schemas.microsoft.com/office/powerpoint/2010/main" val="749083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A945-9EDF-A6CD-70AC-40F8A5996FEA}"/>
              </a:ext>
            </a:extLst>
          </p:cNvPr>
          <p:cNvSpPr>
            <a:spLocks noGrp="1"/>
          </p:cNvSpPr>
          <p:nvPr>
            <p:ph type="title"/>
          </p:nvPr>
        </p:nvSpPr>
        <p:spPr/>
        <p:txBody>
          <a:bodyPr/>
          <a:lstStyle/>
          <a:p>
            <a:r>
              <a:rPr lang="en-US" dirty="0"/>
              <a:t>Enterprise System</a:t>
            </a:r>
          </a:p>
        </p:txBody>
      </p:sp>
      <p:sp>
        <p:nvSpPr>
          <p:cNvPr id="3" name="Content Placeholder 2">
            <a:extLst>
              <a:ext uri="{FF2B5EF4-FFF2-40B4-BE49-F238E27FC236}">
                <a16:creationId xmlns:a16="http://schemas.microsoft.com/office/drawing/2014/main" id="{466D8B96-52CD-0990-26B2-1E42CDA68F93}"/>
              </a:ext>
            </a:extLst>
          </p:cNvPr>
          <p:cNvSpPr>
            <a:spLocks noGrp="1"/>
          </p:cNvSpPr>
          <p:nvPr>
            <p:ph idx="1"/>
          </p:nvPr>
        </p:nvSpPr>
        <p:spPr/>
        <p:txBody>
          <a:bodyPr/>
          <a:lstStyle/>
          <a:p>
            <a:r>
              <a:rPr lang="en-US" dirty="0"/>
              <a:t>Enterprise software refers to a category of computer programs specifically designed to address the needs of large organizations or businesses.</a:t>
            </a:r>
          </a:p>
          <a:p>
            <a:r>
              <a:rPr lang="en-US" dirty="0"/>
              <a:t>These software applications are complex, robust, and customizable, offering a wide range of functionalities to support various aspects of business operations, management, and decision-making.</a:t>
            </a:r>
          </a:p>
          <a:p>
            <a:r>
              <a:rPr lang="en-US" dirty="0"/>
              <a:t>The software is intended to solve an enterprise-wide problem, rather than a departmental problem.</a:t>
            </a:r>
          </a:p>
        </p:txBody>
      </p:sp>
    </p:spTree>
    <p:extLst>
      <p:ext uri="{BB962C8B-B14F-4D97-AF65-F5344CB8AC3E}">
        <p14:creationId xmlns:p14="http://schemas.microsoft.com/office/powerpoint/2010/main" val="42991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92435-974C-CDA7-F547-258D6DBCCCC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Types of Enterprise systems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D37E74D-1FDB-96F4-3AAA-3320A834A113}"/>
              </a:ext>
            </a:extLst>
          </p:cNvPr>
          <p:cNvPicPr>
            <a:picLocks noGrp="1" noChangeAspect="1"/>
          </p:cNvPicPr>
          <p:nvPr>
            <p:ph idx="1"/>
          </p:nvPr>
        </p:nvPicPr>
        <p:blipFill>
          <a:blip r:embed="rId2"/>
          <a:stretch>
            <a:fillRect/>
          </a:stretch>
        </p:blipFill>
        <p:spPr>
          <a:xfrm>
            <a:off x="4654296" y="1656722"/>
            <a:ext cx="7214616" cy="3517124"/>
          </a:xfrm>
          <a:prstGeom prst="rect">
            <a:avLst/>
          </a:prstGeom>
        </p:spPr>
      </p:pic>
    </p:spTree>
    <p:extLst>
      <p:ext uri="{BB962C8B-B14F-4D97-AF65-F5344CB8AC3E}">
        <p14:creationId xmlns:p14="http://schemas.microsoft.com/office/powerpoint/2010/main" val="3751861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50A7-4826-F4C6-9137-439DC89556A7}"/>
              </a:ext>
            </a:extLst>
          </p:cNvPr>
          <p:cNvSpPr>
            <a:spLocks noGrp="1"/>
          </p:cNvSpPr>
          <p:nvPr>
            <p:ph type="title"/>
          </p:nvPr>
        </p:nvSpPr>
        <p:spPr/>
        <p:txBody>
          <a:bodyPr/>
          <a:lstStyle/>
          <a:p>
            <a:r>
              <a:rPr lang="en-US" dirty="0"/>
              <a:t>Functional areas of ERP</a:t>
            </a:r>
          </a:p>
        </p:txBody>
      </p:sp>
      <p:sp>
        <p:nvSpPr>
          <p:cNvPr id="3" name="Content Placeholder 2">
            <a:extLst>
              <a:ext uri="{FF2B5EF4-FFF2-40B4-BE49-F238E27FC236}">
                <a16:creationId xmlns:a16="http://schemas.microsoft.com/office/drawing/2014/main" id="{AE0723CB-B202-061D-D7EF-63625406135C}"/>
              </a:ext>
            </a:extLst>
          </p:cNvPr>
          <p:cNvSpPr>
            <a:spLocks noGrp="1"/>
          </p:cNvSpPr>
          <p:nvPr>
            <p:ph idx="1"/>
          </p:nvPr>
        </p:nvSpPr>
        <p:spPr/>
        <p:txBody>
          <a:bodyPr>
            <a:normAutofit fontScale="77500" lnSpcReduction="20000"/>
          </a:bodyPr>
          <a:lstStyle/>
          <a:p>
            <a:r>
              <a:rPr lang="en-US" b="1" dirty="0"/>
              <a:t>Financial Management:</a:t>
            </a:r>
            <a:endParaRPr lang="en-US" dirty="0"/>
          </a:p>
          <a:p>
            <a:pPr lvl="1"/>
            <a:r>
              <a:rPr lang="en-US" dirty="0"/>
              <a:t>General Ledger: Manages financial transactions, chart of accounts, and financial reporting.</a:t>
            </a:r>
          </a:p>
          <a:p>
            <a:pPr lvl="1"/>
            <a:r>
              <a:rPr lang="en-US" dirty="0"/>
              <a:t>Accounts Payable: Handles vendor invoices, payments, and cash flow management.</a:t>
            </a:r>
          </a:p>
          <a:p>
            <a:pPr lvl="1"/>
            <a:r>
              <a:rPr lang="en-US" dirty="0"/>
              <a:t>Accounts Receivable: Manages customer invoices, payments, and credit management.</a:t>
            </a:r>
          </a:p>
          <a:p>
            <a:pPr lvl="1"/>
            <a:r>
              <a:rPr lang="en-US" dirty="0"/>
              <a:t>Fixed Assets: Tracks and manages the organization's fixed assets, including depreciation and asset maintenance.</a:t>
            </a:r>
          </a:p>
          <a:p>
            <a:r>
              <a:rPr lang="en-US" b="1" dirty="0"/>
              <a:t>Human Resource Management (HRM):</a:t>
            </a:r>
            <a:endParaRPr lang="en-US" dirty="0"/>
          </a:p>
          <a:p>
            <a:pPr lvl="1"/>
            <a:r>
              <a:rPr lang="en-US" dirty="0"/>
              <a:t>Payroll: Processes employee compensation, taxes, and benefits.</a:t>
            </a:r>
          </a:p>
          <a:p>
            <a:pPr lvl="1"/>
            <a:r>
              <a:rPr lang="en-US" dirty="0"/>
              <a:t>Personnel Management: Manages employee information, such as demographics, employment history, and performance evaluations.</a:t>
            </a:r>
          </a:p>
          <a:p>
            <a:pPr lvl="1"/>
            <a:r>
              <a:rPr lang="en-US" dirty="0"/>
              <a:t>Benefits Administration: Administers employee benefits, such as health insurance, retirement plans, and leave management.</a:t>
            </a:r>
          </a:p>
          <a:p>
            <a:pPr lvl="1"/>
            <a:r>
              <a:rPr lang="en-US" dirty="0"/>
              <a:t>Recruitment and Onboarding: Manages the recruitment process, including job postings, applicant tracking, and onboarding procedures.</a:t>
            </a:r>
          </a:p>
          <a:p>
            <a:pPr lvl="1"/>
            <a:r>
              <a:rPr lang="en-US" dirty="0"/>
              <a:t>Training and Development: Tracks employee training, certifications, and professional development activities</a:t>
            </a:r>
          </a:p>
          <a:p>
            <a:pPr marL="0" indent="0">
              <a:buNone/>
            </a:pPr>
            <a:endParaRPr lang="en-US" dirty="0"/>
          </a:p>
        </p:txBody>
      </p:sp>
    </p:spTree>
    <p:extLst>
      <p:ext uri="{BB962C8B-B14F-4D97-AF65-F5344CB8AC3E}">
        <p14:creationId xmlns:p14="http://schemas.microsoft.com/office/powerpoint/2010/main" val="386112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3536-DE1C-3189-E89D-4DA8078F380D}"/>
              </a:ext>
            </a:extLst>
          </p:cNvPr>
          <p:cNvSpPr>
            <a:spLocks noGrp="1"/>
          </p:cNvSpPr>
          <p:nvPr>
            <p:ph type="title"/>
          </p:nvPr>
        </p:nvSpPr>
        <p:spPr/>
        <p:txBody>
          <a:bodyPr/>
          <a:lstStyle/>
          <a:p>
            <a:r>
              <a:rPr lang="en-US" dirty="0"/>
              <a:t>Functional areas of ERP</a:t>
            </a:r>
          </a:p>
        </p:txBody>
      </p:sp>
      <p:sp>
        <p:nvSpPr>
          <p:cNvPr id="3" name="Content Placeholder 2">
            <a:extLst>
              <a:ext uri="{FF2B5EF4-FFF2-40B4-BE49-F238E27FC236}">
                <a16:creationId xmlns:a16="http://schemas.microsoft.com/office/drawing/2014/main" id="{B40A1508-F1AF-ED47-3ED6-3F718AA9819F}"/>
              </a:ext>
            </a:extLst>
          </p:cNvPr>
          <p:cNvSpPr>
            <a:spLocks noGrp="1"/>
          </p:cNvSpPr>
          <p:nvPr>
            <p:ph idx="1"/>
          </p:nvPr>
        </p:nvSpPr>
        <p:spPr/>
        <p:txBody>
          <a:bodyPr>
            <a:normAutofit fontScale="55000" lnSpcReduction="20000"/>
          </a:bodyPr>
          <a:lstStyle/>
          <a:p>
            <a:r>
              <a:rPr lang="en-US" b="1" dirty="0"/>
              <a:t>Sales and Marketing:</a:t>
            </a:r>
            <a:endParaRPr lang="en-US" dirty="0"/>
          </a:p>
          <a:p>
            <a:pPr>
              <a:buFont typeface="Arial" panose="020B0604020202020204" pitchFamily="34" charset="0"/>
              <a:buChar char="•"/>
            </a:pPr>
            <a:r>
              <a:rPr lang="en-US" dirty="0"/>
              <a:t>Sales Order Management: Processes customer orders, generates sales orders, and manages order fulfillment.</a:t>
            </a:r>
          </a:p>
          <a:p>
            <a:pPr>
              <a:buFont typeface="Arial" panose="020B0604020202020204" pitchFamily="34" charset="0"/>
              <a:buChar char="•"/>
            </a:pPr>
            <a:r>
              <a:rPr lang="en-US" dirty="0"/>
              <a:t>Customer Relationship Management (CRM): Manages customer interactions, sales pipelines, marketing campaigns, and customer service activities.</a:t>
            </a:r>
          </a:p>
          <a:p>
            <a:pPr>
              <a:buFont typeface="Arial" panose="020B0604020202020204" pitchFamily="34" charset="0"/>
              <a:buChar char="•"/>
            </a:pPr>
            <a:r>
              <a:rPr lang="en-US" dirty="0"/>
              <a:t>Marketing Automation: Automates marketing processes, including lead generation, email marketing, and campaign management.</a:t>
            </a:r>
          </a:p>
          <a:p>
            <a:pPr>
              <a:buFont typeface="Arial" panose="020B0604020202020204" pitchFamily="34" charset="0"/>
              <a:buChar char="•"/>
            </a:pPr>
            <a:r>
              <a:rPr lang="en-US" dirty="0"/>
              <a:t>Sales Forecasting: Predicts future sales based on historical data, market trends, and customer demand.</a:t>
            </a:r>
          </a:p>
          <a:p>
            <a:r>
              <a:rPr lang="en-US" b="1" dirty="0"/>
              <a:t>Project Management:</a:t>
            </a:r>
            <a:endParaRPr lang="en-US" dirty="0"/>
          </a:p>
          <a:p>
            <a:pPr>
              <a:buFont typeface="Arial" panose="020B0604020202020204" pitchFamily="34" charset="0"/>
              <a:buChar char="•"/>
            </a:pPr>
            <a:r>
              <a:rPr lang="en-US" dirty="0"/>
              <a:t>Project Planning: Defines project scope, objectives, deliverables, and timelines.</a:t>
            </a:r>
          </a:p>
          <a:p>
            <a:pPr>
              <a:buFont typeface="Arial" panose="020B0604020202020204" pitchFamily="34" charset="0"/>
              <a:buChar char="•"/>
            </a:pPr>
            <a:r>
              <a:rPr lang="en-US" dirty="0"/>
              <a:t>Resource Allocation: Assigns resources, such as personnel, equipment, and materials, to project tasks.</a:t>
            </a:r>
          </a:p>
          <a:p>
            <a:pPr>
              <a:buFont typeface="Arial" panose="020B0604020202020204" pitchFamily="34" charset="0"/>
              <a:buChar char="•"/>
            </a:pPr>
            <a:r>
              <a:rPr lang="en-US" dirty="0"/>
              <a:t>Budgeting and Cost Management: Estimates project costs, creates budgets, and tracks project expenses.</a:t>
            </a:r>
          </a:p>
          <a:p>
            <a:pPr>
              <a:buFont typeface="Arial" panose="020B0604020202020204" pitchFamily="34" charset="0"/>
              <a:buChar char="•"/>
            </a:pPr>
            <a:r>
              <a:rPr lang="en-US" dirty="0"/>
              <a:t>Task Management: Assigns tasks, monitors progress, and tracks project milestones.</a:t>
            </a:r>
          </a:p>
          <a:p>
            <a:pPr>
              <a:buFont typeface="Arial" panose="020B0604020202020204" pitchFamily="34" charset="0"/>
              <a:buChar char="•"/>
            </a:pPr>
            <a:r>
              <a:rPr lang="en-US" dirty="0"/>
              <a:t>Collaboration and Communication: Facilitates communication and collaboration among project team members, stakeholders, and vendors.</a:t>
            </a:r>
          </a:p>
          <a:p>
            <a:pPr marL="0" indent="0">
              <a:buNone/>
            </a:pPr>
            <a:endParaRPr lang="en-US" dirty="0"/>
          </a:p>
        </p:txBody>
      </p:sp>
    </p:spTree>
    <p:extLst>
      <p:ext uri="{BB962C8B-B14F-4D97-AF65-F5344CB8AC3E}">
        <p14:creationId xmlns:p14="http://schemas.microsoft.com/office/powerpoint/2010/main" val="1085366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3536-DE1C-3189-E89D-4DA8078F380D}"/>
              </a:ext>
            </a:extLst>
          </p:cNvPr>
          <p:cNvSpPr>
            <a:spLocks noGrp="1"/>
          </p:cNvSpPr>
          <p:nvPr>
            <p:ph type="title"/>
          </p:nvPr>
        </p:nvSpPr>
        <p:spPr/>
        <p:txBody>
          <a:bodyPr/>
          <a:lstStyle/>
          <a:p>
            <a:r>
              <a:rPr lang="en-US" dirty="0"/>
              <a:t>Functional areas of ERP</a:t>
            </a:r>
          </a:p>
        </p:txBody>
      </p:sp>
      <p:sp>
        <p:nvSpPr>
          <p:cNvPr id="3" name="Content Placeholder 2">
            <a:extLst>
              <a:ext uri="{FF2B5EF4-FFF2-40B4-BE49-F238E27FC236}">
                <a16:creationId xmlns:a16="http://schemas.microsoft.com/office/drawing/2014/main" id="{B40A1508-F1AF-ED47-3ED6-3F718AA9819F}"/>
              </a:ext>
            </a:extLst>
          </p:cNvPr>
          <p:cNvSpPr>
            <a:spLocks noGrp="1"/>
          </p:cNvSpPr>
          <p:nvPr>
            <p:ph idx="1"/>
          </p:nvPr>
        </p:nvSpPr>
        <p:spPr/>
        <p:txBody>
          <a:bodyPr>
            <a:normAutofit fontScale="55000" lnSpcReduction="20000"/>
          </a:bodyPr>
          <a:lstStyle/>
          <a:p>
            <a:r>
              <a:rPr lang="en-US" b="1" dirty="0"/>
              <a:t>Quality Management:</a:t>
            </a:r>
            <a:endParaRPr lang="en-US" dirty="0"/>
          </a:p>
          <a:p>
            <a:pPr>
              <a:buFont typeface="Arial" panose="020B0604020202020204" pitchFamily="34" charset="0"/>
              <a:buChar char="•"/>
            </a:pPr>
            <a:r>
              <a:rPr lang="en-US" dirty="0"/>
              <a:t>Quality Control: Monitors and controls product quality throughout the production process.</a:t>
            </a:r>
          </a:p>
          <a:p>
            <a:pPr>
              <a:buFont typeface="Arial" panose="020B0604020202020204" pitchFamily="34" charset="0"/>
              <a:buChar char="•"/>
            </a:pPr>
            <a:r>
              <a:rPr lang="en-US" dirty="0"/>
              <a:t>Quality Assurance: Establishes quality standards, procedures, and processes to ensure consistent product quality.</a:t>
            </a:r>
          </a:p>
          <a:p>
            <a:pPr>
              <a:buFont typeface="Arial" panose="020B0604020202020204" pitchFamily="34" charset="0"/>
              <a:buChar char="•"/>
            </a:pPr>
            <a:r>
              <a:rPr lang="en-US" dirty="0"/>
              <a:t>Compliance Management: Ensures compliance with regulatory requirements, industry standards, and quality certifications.</a:t>
            </a:r>
          </a:p>
          <a:p>
            <a:r>
              <a:rPr lang="en-US" b="1" dirty="0"/>
              <a:t>Supply Chain Management (SCM):</a:t>
            </a:r>
            <a:endParaRPr lang="en-US" dirty="0"/>
          </a:p>
          <a:p>
            <a:pPr>
              <a:buFont typeface="Arial" panose="020B0604020202020204" pitchFamily="34" charset="0"/>
              <a:buChar char="•"/>
            </a:pPr>
            <a:r>
              <a:rPr lang="en-US" dirty="0"/>
              <a:t>Procurement: Manages the purchasing process, including requisition, vendor selection, purchase orders, and supplier management.</a:t>
            </a:r>
          </a:p>
          <a:p>
            <a:pPr>
              <a:buFont typeface="Arial" panose="020B0604020202020204" pitchFamily="34" charset="0"/>
              <a:buChar char="•"/>
            </a:pPr>
            <a:r>
              <a:rPr lang="en-US" dirty="0"/>
              <a:t>Inventory Management: Tracks inventory levels, manages stock movements, and optimizes inventory replenishment.</a:t>
            </a:r>
          </a:p>
          <a:p>
            <a:pPr>
              <a:buFont typeface="Arial" panose="020B0604020202020204" pitchFamily="34" charset="0"/>
              <a:buChar char="•"/>
            </a:pPr>
            <a:r>
              <a:rPr lang="en-US" dirty="0"/>
              <a:t>Production Planning: Plans and schedules production activities, including resource allocation, capacity planning, and material requirements planning.</a:t>
            </a:r>
          </a:p>
          <a:p>
            <a:pPr>
              <a:buFont typeface="Arial" panose="020B0604020202020204" pitchFamily="34" charset="0"/>
              <a:buChar char="•"/>
            </a:pPr>
            <a:r>
              <a:rPr lang="en-US" dirty="0"/>
              <a:t>Manufacturing Execution: Manages shop floor operations, including work orders, production tracking, and quality control.</a:t>
            </a:r>
          </a:p>
          <a:p>
            <a:pPr>
              <a:buFont typeface="Arial" panose="020B0604020202020204" pitchFamily="34" charset="0"/>
              <a:buChar char="•"/>
            </a:pPr>
            <a:r>
              <a:rPr lang="en-US" dirty="0"/>
              <a:t>Logistics and Distribution: Manages transportation, warehousing, and distribution processes to ensure timely delivery of goods to customers.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85284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F561-7DFA-CDDC-0099-8E54C21AE95A}"/>
              </a:ext>
            </a:extLst>
          </p:cNvPr>
          <p:cNvSpPr>
            <a:spLocks noGrp="1"/>
          </p:cNvSpPr>
          <p:nvPr>
            <p:ph type="title"/>
          </p:nvPr>
        </p:nvSpPr>
        <p:spPr/>
        <p:txBody>
          <a:bodyPr/>
          <a:lstStyle/>
          <a:p>
            <a:r>
              <a:rPr lang="en-US" dirty="0"/>
              <a:t>Benefits of ERP</a:t>
            </a:r>
          </a:p>
        </p:txBody>
      </p:sp>
      <p:sp>
        <p:nvSpPr>
          <p:cNvPr id="3" name="Content Placeholder 2">
            <a:extLst>
              <a:ext uri="{FF2B5EF4-FFF2-40B4-BE49-F238E27FC236}">
                <a16:creationId xmlns:a16="http://schemas.microsoft.com/office/drawing/2014/main" id="{EF19703C-336F-A10A-2F0B-8108C717ABB1}"/>
              </a:ext>
            </a:extLst>
          </p:cNvPr>
          <p:cNvSpPr>
            <a:spLocks noGrp="1"/>
          </p:cNvSpPr>
          <p:nvPr>
            <p:ph idx="1"/>
          </p:nvPr>
        </p:nvSpPr>
        <p:spPr/>
        <p:txBody>
          <a:bodyPr>
            <a:normAutofit fontScale="70000" lnSpcReduction="20000"/>
          </a:bodyPr>
          <a:lstStyle/>
          <a:p>
            <a:pPr>
              <a:buFont typeface="+mj-lt"/>
              <a:buAutoNum type="arabicPeriod"/>
            </a:pPr>
            <a:r>
              <a:rPr lang="en-US" b="1" dirty="0"/>
              <a:t>Integration of Business Processes:</a:t>
            </a:r>
            <a:r>
              <a:rPr lang="en-US" dirty="0"/>
              <a:t> ERP integrates all core business processes into a single system, eliminating data silos and ensuring seamless flow of information across departments.</a:t>
            </a:r>
          </a:p>
          <a:p>
            <a:pPr>
              <a:buFont typeface="+mj-lt"/>
              <a:buAutoNum type="arabicPeriod"/>
            </a:pPr>
            <a:r>
              <a:rPr lang="en-US" b="1" dirty="0"/>
              <a:t>Centralized Data Management:</a:t>
            </a:r>
            <a:r>
              <a:rPr lang="en-US" dirty="0"/>
              <a:t> ERP provides a centralized database that serves as a single source of truth for all business data, ensuring data consistency and accuracy.</a:t>
            </a:r>
          </a:p>
          <a:p>
            <a:pPr>
              <a:buFont typeface="+mj-lt"/>
              <a:buAutoNum type="arabicPeriod"/>
            </a:pPr>
            <a:r>
              <a:rPr lang="en-US" b="1" dirty="0"/>
              <a:t>Improved Efficiency:</a:t>
            </a:r>
            <a:r>
              <a:rPr lang="en-US" dirty="0"/>
              <a:t> By automating repetitive tasks, streamlining workflows, and eliminating manual processes, ERP improves operational efficiency and productivity.</a:t>
            </a:r>
          </a:p>
          <a:p>
            <a:pPr>
              <a:buFont typeface="+mj-lt"/>
              <a:buAutoNum type="arabicPeriod"/>
            </a:pPr>
            <a:r>
              <a:rPr lang="en-US" b="1" dirty="0"/>
              <a:t>Enhanced Decision-Making:</a:t>
            </a:r>
            <a:r>
              <a:rPr lang="en-US" dirty="0"/>
              <a:t> ERP provides real-time access to accurate and up-to-date information, enabling better decision-making at all levels of the organization.</a:t>
            </a:r>
          </a:p>
          <a:p>
            <a:pPr>
              <a:buFont typeface="+mj-lt"/>
              <a:buAutoNum type="arabicPeriod"/>
            </a:pPr>
            <a:r>
              <a:rPr lang="en-US" b="1" dirty="0"/>
              <a:t>Cost Reduction:</a:t>
            </a:r>
            <a:r>
              <a:rPr lang="en-US" dirty="0"/>
              <a:t> ERP helps reduce operational costs by eliminating redundant processes, optimizing resource utilization, and minimizing inventory levels.</a:t>
            </a:r>
          </a:p>
          <a:p>
            <a:pPr>
              <a:buFont typeface="+mj-lt"/>
              <a:buAutoNum type="arabicPeriod"/>
            </a:pPr>
            <a:r>
              <a:rPr lang="en-US" b="1" dirty="0"/>
              <a:t>Better Customer Service:</a:t>
            </a:r>
            <a:r>
              <a:rPr lang="en-US" dirty="0"/>
              <a:t> With access to comprehensive customer data and streamlined processes, ERP enables organizations to deliver better customer service and support.</a:t>
            </a:r>
          </a:p>
          <a:p>
            <a:pPr marL="0" indent="0">
              <a:buNone/>
            </a:pPr>
            <a:endParaRPr lang="en-US" dirty="0"/>
          </a:p>
        </p:txBody>
      </p:sp>
    </p:spTree>
    <p:extLst>
      <p:ext uri="{BB962C8B-B14F-4D97-AF65-F5344CB8AC3E}">
        <p14:creationId xmlns:p14="http://schemas.microsoft.com/office/powerpoint/2010/main" val="253540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F561-7DFA-CDDC-0099-8E54C21AE95A}"/>
              </a:ext>
            </a:extLst>
          </p:cNvPr>
          <p:cNvSpPr>
            <a:spLocks noGrp="1"/>
          </p:cNvSpPr>
          <p:nvPr>
            <p:ph type="title"/>
          </p:nvPr>
        </p:nvSpPr>
        <p:spPr/>
        <p:txBody>
          <a:bodyPr/>
          <a:lstStyle/>
          <a:p>
            <a:r>
              <a:rPr lang="en-US" dirty="0"/>
              <a:t>Benefits of ERP</a:t>
            </a:r>
          </a:p>
        </p:txBody>
      </p:sp>
      <p:sp>
        <p:nvSpPr>
          <p:cNvPr id="3" name="Content Placeholder 2">
            <a:extLst>
              <a:ext uri="{FF2B5EF4-FFF2-40B4-BE49-F238E27FC236}">
                <a16:creationId xmlns:a16="http://schemas.microsoft.com/office/drawing/2014/main" id="{EF19703C-336F-A10A-2F0B-8108C717ABB1}"/>
              </a:ext>
            </a:extLst>
          </p:cNvPr>
          <p:cNvSpPr>
            <a:spLocks noGrp="1"/>
          </p:cNvSpPr>
          <p:nvPr>
            <p:ph idx="1"/>
          </p:nvPr>
        </p:nvSpPr>
        <p:spPr/>
        <p:txBody>
          <a:bodyPr>
            <a:normAutofit fontScale="55000" lnSpcReduction="20000"/>
          </a:bodyPr>
          <a:lstStyle/>
          <a:p>
            <a:pPr>
              <a:buFont typeface="+mj-lt"/>
              <a:buAutoNum type="arabicPeriod"/>
            </a:pPr>
            <a:r>
              <a:rPr lang="en-US" b="1" dirty="0"/>
              <a:t>Increased Agility and Flexibility:</a:t>
            </a:r>
            <a:r>
              <a:rPr lang="en-US" dirty="0"/>
              <a:t> ERP systems are scalable and customizable, allowing organizations to adapt to changing business requirements and market conditions.</a:t>
            </a:r>
          </a:p>
          <a:p>
            <a:pPr>
              <a:buFont typeface="+mj-lt"/>
              <a:buAutoNum type="arabicPeriod"/>
            </a:pPr>
            <a:r>
              <a:rPr lang="en-US" b="1" dirty="0"/>
              <a:t>Regulatory Compliance:</a:t>
            </a:r>
            <a:r>
              <a:rPr lang="en-US" dirty="0"/>
              <a:t> ERP systems help ensure compliance with industry regulations and standards by enforcing standardized processes and providing audit trails.</a:t>
            </a:r>
          </a:p>
          <a:p>
            <a:pPr>
              <a:buFont typeface="+mj-lt"/>
              <a:buAutoNum type="arabicPeriod"/>
            </a:pPr>
            <a:r>
              <a:rPr lang="en-US" b="1" dirty="0"/>
              <a:t>Improved Supply Chain Management:</a:t>
            </a:r>
            <a:r>
              <a:rPr lang="en-US" dirty="0"/>
              <a:t> ERP streamlines supply chain processes, from procurement to distribution, resulting in better inventory management, reduced lead times, and improved supplier relationships.</a:t>
            </a:r>
          </a:p>
          <a:p>
            <a:pPr>
              <a:buFont typeface="+mj-lt"/>
              <a:buAutoNum type="arabicPeriod"/>
            </a:pPr>
            <a:r>
              <a:rPr lang="en-US" b="1" dirty="0"/>
              <a:t>Enhanced Reporting and Analytics:</a:t>
            </a:r>
            <a:r>
              <a:rPr lang="en-US" dirty="0"/>
              <a:t> ERP provides robust reporting and analytics capabilities, enabling organizations to gain insights into key metrics and performance indicators for better strategic planning and decision-making.</a:t>
            </a:r>
          </a:p>
          <a:p>
            <a:pPr>
              <a:buFont typeface="+mj-lt"/>
              <a:buAutoNum type="arabicPeriod"/>
            </a:pPr>
            <a:r>
              <a:rPr lang="en-US" b="1" dirty="0"/>
              <a:t>Support for Growth and Expansion:</a:t>
            </a:r>
            <a:r>
              <a:rPr lang="en-US" dirty="0"/>
              <a:t> ERP systems are designed to support organizational growth and expansion by providing scalable infrastructure and flexible functionalities.</a:t>
            </a:r>
          </a:p>
          <a:p>
            <a:pPr>
              <a:buFont typeface="+mj-lt"/>
              <a:buAutoNum type="arabicPeriod"/>
            </a:pPr>
            <a:r>
              <a:rPr lang="en-US" b="1" dirty="0"/>
              <a:t>Better Collaboration and Communication:</a:t>
            </a:r>
            <a:r>
              <a:rPr lang="en-US" dirty="0"/>
              <a:t> ERP facilitates collaboration and communication among departments and teams by providing shared access to information and resources.</a:t>
            </a:r>
          </a:p>
          <a:p>
            <a:pPr>
              <a:buFont typeface="+mj-lt"/>
              <a:buAutoNum type="arabicPeriod"/>
            </a:pPr>
            <a:r>
              <a:rPr lang="en-US" b="1" dirty="0"/>
              <a:t>Standardized Processes:</a:t>
            </a:r>
            <a:r>
              <a:rPr lang="en-US" dirty="0"/>
              <a:t> ERP helps standardize processes across the organization, ensuring consistency and compliance with best practices.</a:t>
            </a:r>
          </a:p>
          <a:p>
            <a:pPr>
              <a:buFont typeface="+mj-lt"/>
              <a:buAutoNum type="arabicPeriod"/>
            </a:pPr>
            <a:r>
              <a:rPr lang="en-US" b="1" dirty="0"/>
              <a:t>Improved Data Security:</a:t>
            </a:r>
            <a:r>
              <a:rPr lang="en-US" dirty="0"/>
              <a:t> ERP systems incorporate robust security features to protect sensitive business data from unauthorized access, ensuring data confidentiality and integrity.</a:t>
            </a:r>
          </a:p>
          <a:p>
            <a:pPr>
              <a:buFont typeface="+mj-lt"/>
              <a:buAutoNum type="arabicPeriod"/>
            </a:pPr>
            <a:r>
              <a:rPr lang="en-US" b="1" dirty="0"/>
              <a:t>Competitive Advantage:</a:t>
            </a:r>
            <a:r>
              <a:rPr lang="en-US" dirty="0"/>
              <a:t> By streamlining operations, improving efficiency, and enabling better decision-making, ERP provides organizations with a competitive advantage in the marketplace.</a:t>
            </a:r>
          </a:p>
          <a:p>
            <a:pPr marL="0" indent="0">
              <a:buNone/>
            </a:pPr>
            <a:endParaRPr lang="en-US" dirty="0"/>
          </a:p>
        </p:txBody>
      </p:sp>
    </p:spTree>
    <p:extLst>
      <p:ext uri="{BB962C8B-B14F-4D97-AF65-F5344CB8AC3E}">
        <p14:creationId xmlns:p14="http://schemas.microsoft.com/office/powerpoint/2010/main" val="59720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7F8C-D5B8-954D-545F-808219BAE2D8}"/>
              </a:ext>
            </a:extLst>
          </p:cNvPr>
          <p:cNvSpPr>
            <a:spLocks noGrp="1"/>
          </p:cNvSpPr>
          <p:nvPr>
            <p:ph type="title"/>
          </p:nvPr>
        </p:nvSpPr>
        <p:spPr/>
        <p:txBody>
          <a:bodyPr/>
          <a:lstStyle/>
          <a:p>
            <a:r>
              <a:rPr lang="en-US" dirty="0"/>
              <a:t>Disadvantages of ERP</a:t>
            </a:r>
          </a:p>
        </p:txBody>
      </p:sp>
      <p:sp>
        <p:nvSpPr>
          <p:cNvPr id="3" name="Content Placeholder 2">
            <a:extLst>
              <a:ext uri="{FF2B5EF4-FFF2-40B4-BE49-F238E27FC236}">
                <a16:creationId xmlns:a16="http://schemas.microsoft.com/office/drawing/2014/main" id="{0BB853EE-51C9-000E-7599-EF560682BBA4}"/>
              </a:ext>
            </a:extLst>
          </p:cNvPr>
          <p:cNvSpPr>
            <a:spLocks noGrp="1"/>
          </p:cNvSpPr>
          <p:nvPr>
            <p:ph idx="1"/>
          </p:nvPr>
        </p:nvSpPr>
        <p:spPr/>
        <p:txBody>
          <a:bodyPr>
            <a:normAutofit fontScale="55000" lnSpcReduction="20000"/>
          </a:bodyPr>
          <a:lstStyle/>
          <a:p>
            <a:pPr>
              <a:buFont typeface="+mj-lt"/>
              <a:buAutoNum type="arabicPeriod"/>
            </a:pPr>
            <a:r>
              <a:rPr lang="en-US" b="1" dirty="0"/>
              <a:t>High Initial Cost:</a:t>
            </a:r>
            <a:r>
              <a:rPr lang="en-US" dirty="0"/>
              <a:t> ERP implementation involves significant upfront costs, including software licenses, hardware infrastructure, customization, training, and consulting fees. These costs can be prohibitive for some organizations, particularly small and medium-sized businesses.</a:t>
            </a:r>
          </a:p>
          <a:p>
            <a:pPr>
              <a:buFont typeface="+mj-lt"/>
              <a:buAutoNum type="arabicPeriod"/>
            </a:pPr>
            <a:r>
              <a:rPr lang="en-US" b="1" dirty="0"/>
              <a:t>Complexity and Customization:</a:t>
            </a:r>
            <a:r>
              <a:rPr lang="en-US" dirty="0"/>
              <a:t> ERP systems are complex and require extensive customization to align with the unique processes and requirements of each organization. Customization efforts can be time-consuming, expensive, and may result in system complexity, making upgrades and maintenance challenging.</a:t>
            </a:r>
          </a:p>
          <a:p>
            <a:pPr>
              <a:buFont typeface="+mj-lt"/>
              <a:buAutoNum type="arabicPeriod"/>
            </a:pPr>
            <a:r>
              <a:rPr lang="en-US" b="1" dirty="0"/>
              <a:t>Implementation Time and Effort:</a:t>
            </a:r>
            <a:r>
              <a:rPr lang="en-US" dirty="0"/>
              <a:t> ERP implementation typically requires substantial time and effort, involving multiple stages such as planning, data migration, configuration, testing, and training. Delays and disruptions during implementation can impact business operations and result in cost overruns.</a:t>
            </a:r>
          </a:p>
          <a:p>
            <a:pPr>
              <a:buFont typeface="+mj-lt"/>
              <a:buAutoNum type="arabicPeriod"/>
            </a:pPr>
            <a:r>
              <a:rPr lang="en-US" b="1" dirty="0"/>
              <a:t>Resistance to Change:</a:t>
            </a:r>
            <a:r>
              <a:rPr lang="en-US" dirty="0"/>
              <a:t> ERP implementation often requires changes to existing business processes, roles, and responsibilities, which can be met with resistance from employees. Resistance to change can hinder adoption and acceptance of the new system, leading to inefficiencies and productivity losses.</a:t>
            </a:r>
          </a:p>
          <a:p>
            <a:pPr>
              <a:buFont typeface="+mj-lt"/>
              <a:buAutoNum type="arabicPeriod"/>
            </a:pPr>
            <a:r>
              <a:rPr lang="en-US" b="1" dirty="0"/>
              <a:t>Integration Challenges:</a:t>
            </a:r>
            <a:r>
              <a:rPr lang="en-US" dirty="0"/>
              <a:t> Integrating ERP systems with existing legacy systems and third-party applications can be complex and challenging. Data migration, system integration, and ensuring interoperability between different systems require careful planning and execution.</a:t>
            </a:r>
          </a:p>
          <a:p>
            <a:pPr>
              <a:buFont typeface="+mj-lt"/>
              <a:buAutoNum type="arabicPeriod"/>
            </a:pPr>
            <a:r>
              <a:rPr lang="en-US" b="1" dirty="0"/>
              <a:t>User Training and Adoption:</a:t>
            </a:r>
            <a:r>
              <a:rPr lang="en-US" dirty="0"/>
              <a:t> ERP systems are complex and require users to undergo comprehensive training to effectively utilize the system. User adoption may be slow, and employees may struggle to adapt to the new interface and processes, leading to inefficiencies and errors.</a:t>
            </a:r>
          </a:p>
          <a:p>
            <a:pPr marL="0" indent="0">
              <a:buNone/>
            </a:pPr>
            <a:endParaRPr lang="en-US" dirty="0"/>
          </a:p>
        </p:txBody>
      </p:sp>
    </p:spTree>
    <p:extLst>
      <p:ext uri="{BB962C8B-B14F-4D97-AF65-F5344CB8AC3E}">
        <p14:creationId xmlns:p14="http://schemas.microsoft.com/office/powerpoint/2010/main" val="730530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6EE9-2BD0-53C1-C57F-8D39D8244D2E}"/>
              </a:ext>
            </a:extLst>
          </p:cNvPr>
          <p:cNvSpPr>
            <a:spLocks noGrp="1"/>
          </p:cNvSpPr>
          <p:nvPr>
            <p:ph type="title"/>
          </p:nvPr>
        </p:nvSpPr>
        <p:spPr/>
        <p:txBody>
          <a:bodyPr/>
          <a:lstStyle/>
          <a:p>
            <a:r>
              <a:rPr lang="en-US" dirty="0"/>
              <a:t>Disadvantages of ERP</a:t>
            </a:r>
          </a:p>
        </p:txBody>
      </p:sp>
      <p:sp>
        <p:nvSpPr>
          <p:cNvPr id="3" name="Content Placeholder 2">
            <a:extLst>
              <a:ext uri="{FF2B5EF4-FFF2-40B4-BE49-F238E27FC236}">
                <a16:creationId xmlns:a16="http://schemas.microsoft.com/office/drawing/2014/main" id="{DEFCF52A-025B-71A9-555A-A514906A9E0B}"/>
              </a:ext>
            </a:extLst>
          </p:cNvPr>
          <p:cNvSpPr>
            <a:spLocks noGrp="1"/>
          </p:cNvSpPr>
          <p:nvPr>
            <p:ph idx="1"/>
          </p:nvPr>
        </p:nvSpPr>
        <p:spPr/>
        <p:txBody>
          <a:bodyPr>
            <a:normAutofit fontScale="55000" lnSpcReduction="20000"/>
          </a:bodyPr>
          <a:lstStyle/>
          <a:p>
            <a:pPr>
              <a:buFont typeface="+mj-lt"/>
              <a:buAutoNum type="arabicPeriod"/>
            </a:pPr>
            <a:r>
              <a:rPr lang="en-US" b="1" dirty="0"/>
              <a:t>Vendor Dependence:</a:t>
            </a:r>
            <a:r>
              <a:rPr lang="en-US" dirty="0"/>
              <a:t> Organizations become dependent on ERP vendors for ongoing support, maintenance, and updates. Vendor lock-in can limit flexibility and increase costs, particularly if the vendor discontinues support for older versions or imposes price hikes.</a:t>
            </a:r>
          </a:p>
          <a:p>
            <a:pPr>
              <a:buFont typeface="+mj-lt"/>
              <a:buAutoNum type="arabicPeriod"/>
            </a:pPr>
            <a:r>
              <a:rPr lang="en-US" b="1" dirty="0"/>
              <a:t>Data Security Risks:</a:t>
            </a:r>
            <a:r>
              <a:rPr lang="en-US" dirty="0"/>
              <a:t> ERP systems store vast amounts of sensitive business data, including financial information, customer data, and intellectual property. Security breaches, data loss, or unauthorized access to ERP systems can have severe consequences for organizations, including financial losses and damage to reputation.</a:t>
            </a:r>
          </a:p>
          <a:p>
            <a:pPr>
              <a:buFont typeface="+mj-lt"/>
              <a:buAutoNum type="arabicPeriod"/>
            </a:pPr>
            <a:r>
              <a:rPr lang="en-US" b="1" dirty="0"/>
              <a:t>Scalability Issues:</a:t>
            </a:r>
            <a:r>
              <a:rPr lang="en-US" dirty="0"/>
              <a:t> ERP systems may lack scalability to accommodate rapid growth or changes in business requirements. Scaling up the system to support increased transaction volumes, users, or new business processes may require additional investments and resources.</a:t>
            </a:r>
          </a:p>
          <a:p>
            <a:pPr>
              <a:buFont typeface="+mj-lt"/>
              <a:buAutoNum type="arabicPeriod"/>
            </a:pPr>
            <a:r>
              <a:rPr lang="en-US" b="1" dirty="0"/>
              <a:t>Complexity of Upgrades:</a:t>
            </a:r>
            <a:r>
              <a:rPr lang="en-US" dirty="0"/>
              <a:t> ERP upgrades can be complex and disruptive, requiring careful planning, testing, and coordination. Upgrading to newer versions may involve significant downtime, data migration, and retraining efforts, impacting business operations.</a:t>
            </a:r>
          </a:p>
          <a:p>
            <a:pPr>
              <a:buFont typeface="+mj-lt"/>
              <a:buAutoNum type="arabicPeriod"/>
            </a:pPr>
            <a:r>
              <a:rPr lang="en-US" b="1" dirty="0"/>
              <a:t>Over-Engineering:</a:t>
            </a:r>
            <a:r>
              <a:rPr lang="en-US" dirty="0"/>
              <a:t> Organizations may end up over-engineering their ERP systems by implementing unnecessary features or functionalities. Over-engineering can increase costs, complexity, and maintenance efforts without delivering proportional benefits.</a:t>
            </a:r>
          </a:p>
          <a:p>
            <a:pPr>
              <a:buFont typeface="+mj-lt"/>
              <a:buAutoNum type="arabicPeriod"/>
            </a:pPr>
            <a:r>
              <a:rPr lang="en-US" b="1" dirty="0"/>
              <a:t>Cultural and Organizational Challenges:</a:t>
            </a:r>
            <a:r>
              <a:rPr lang="en-US" dirty="0"/>
              <a:t> ERP implementation can disrupt organizational culture and dynamics, leading to resistance, conflicts, and morale issues. Aligning organizational goals, processes, and behaviors with the ERP system requires strong leadership and change management efforts.</a:t>
            </a:r>
          </a:p>
          <a:p>
            <a:pPr marL="0" indent="0">
              <a:buNone/>
            </a:pPr>
            <a:endParaRPr lang="en-US" dirty="0"/>
          </a:p>
        </p:txBody>
      </p:sp>
    </p:spTree>
    <p:extLst>
      <p:ext uri="{BB962C8B-B14F-4D97-AF65-F5344CB8AC3E}">
        <p14:creationId xmlns:p14="http://schemas.microsoft.com/office/powerpoint/2010/main" val="37196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4DF1-DFEA-883C-8714-D24207F49DF2}"/>
              </a:ext>
            </a:extLst>
          </p:cNvPr>
          <p:cNvSpPr>
            <a:spLocks noGrp="1"/>
          </p:cNvSpPr>
          <p:nvPr>
            <p:ph type="title"/>
          </p:nvPr>
        </p:nvSpPr>
        <p:spPr/>
        <p:txBody>
          <a:bodyPr>
            <a:normAutofit fontScale="90000"/>
          </a:bodyPr>
          <a:lstStyle/>
          <a:p>
            <a:r>
              <a:rPr lang="en-US" b="1" dirty="0"/>
              <a:t>Key Features of an Enterprise Management System</a:t>
            </a:r>
            <a:br>
              <a:rPr lang="en-US" b="1" dirty="0"/>
            </a:br>
            <a:endParaRPr lang="en-US" dirty="0"/>
          </a:p>
        </p:txBody>
      </p:sp>
      <p:sp>
        <p:nvSpPr>
          <p:cNvPr id="3" name="Content Placeholder 2">
            <a:extLst>
              <a:ext uri="{FF2B5EF4-FFF2-40B4-BE49-F238E27FC236}">
                <a16:creationId xmlns:a16="http://schemas.microsoft.com/office/drawing/2014/main" id="{22B18976-92AB-92D7-4F92-4DC69B760CC9}"/>
              </a:ext>
            </a:extLst>
          </p:cNvPr>
          <p:cNvSpPr>
            <a:spLocks noGrp="1"/>
          </p:cNvSpPr>
          <p:nvPr>
            <p:ph idx="1"/>
          </p:nvPr>
        </p:nvSpPr>
        <p:spPr/>
        <p:txBody>
          <a:bodyPr>
            <a:normAutofit lnSpcReduction="10000"/>
          </a:bodyPr>
          <a:lstStyle/>
          <a:p>
            <a:pPr>
              <a:buFont typeface="+mj-lt"/>
              <a:buAutoNum type="arabicPeriod"/>
            </a:pPr>
            <a:r>
              <a:rPr lang="en-US" b="1" dirty="0"/>
              <a:t>Integration</a:t>
            </a:r>
            <a:r>
              <a:rPr lang="en-US" dirty="0"/>
              <a:t>: Combines various business functions such as finance, HR, sales, and supply chain into a single system.</a:t>
            </a:r>
          </a:p>
          <a:p>
            <a:pPr>
              <a:buFont typeface="+mj-lt"/>
              <a:buAutoNum type="arabicPeriod"/>
            </a:pPr>
            <a:r>
              <a:rPr lang="en-US" b="1" dirty="0"/>
              <a:t>Centralized Data</a:t>
            </a:r>
            <a:r>
              <a:rPr lang="en-US" dirty="0"/>
              <a:t>: Provides a unified database where all business data is stored and easily accessible.</a:t>
            </a:r>
          </a:p>
          <a:p>
            <a:pPr>
              <a:buFont typeface="+mj-lt"/>
              <a:buAutoNum type="arabicPeriod"/>
            </a:pPr>
            <a:r>
              <a:rPr lang="en-US" b="1" dirty="0"/>
              <a:t>Automation</a:t>
            </a:r>
            <a:r>
              <a:rPr lang="en-US" dirty="0"/>
              <a:t>: Automates routine tasks, reducing manual work and the potential for errors.</a:t>
            </a:r>
          </a:p>
          <a:p>
            <a:pPr>
              <a:buFont typeface="+mj-lt"/>
              <a:buAutoNum type="arabicPeriod"/>
            </a:pPr>
            <a:r>
              <a:rPr lang="en-US" b="1" dirty="0"/>
              <a:t>Real-time Information</a:t>
            </a:r>
            <a:r>
              <a:rPr lang="en-US" dirty="0"/>
              <a:t>: Offers real-time data and reporting capabilities to aid in decision-making.</a:t>
            </a:r>
          </a:p>
          <a:p>
            <a:pPr>
              <a:buFont typeface="+mj-lt"/>
              <a:buAutoNum type="arabicPeriod"/>
            </a:pPr>
            <a:r>
              <a:rPr lang="en-US" b="1" dirty="0"/>
              <a:t>Scalability</a:t>
            </a:r>
            <a:r>
              <a:rPr lang="en-US" dirty="0"/>
              <a:t>: Can be scaled to fit the size and needs of any business, from small enterprises to large corporations.</a:t>
            </a:r>
          </a:p>
          <a:p>
            <a:pPr marL="0" indent="0">
              <a:buNone/>
            </a:pPr>
            <a:endParaRPr lang="en-US" dirty="0"/>
          </a:p>
        </p:txBody>
      </p:sp>
    </p:spTree>
    <p:extLst>
      <p:ext uri="{BB962C8B-B14F-4D97-AF65-F5344CB8AC3E}">
        <p14:creationId xmlns:p14="http://schemas.microsoft.com/office/powerpoint/2010/main" val="75162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AE1CA3-92DA-70C7-F0C3-B57196D7A96F}"/>
              </a:ext>
            </a:extLst>
          </p:cNvPr>
          <p:cNvPicPr>
            <a:picLocks noGrp="1" noChangeAspect="1"/>
          </p:cNvPicPr>
          <p:nvPr>
            <p:ph idx="1"/>
          </p:nvPr>
        </p:nvPicPr>
        <p:blipFill>
          <a:blip r:embed="rId2"/>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523788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2FEB-7C1C-DD54-8B41-993A70C12B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8A0D68-229E-8B7A-160C-F74FE9FCD3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23A29B-7AD9-D414-539D-EEBB493BA568}"/>
              </a:ext>
            </a:extLst>
          </p:cNvPr>
          <p:cNvPicPr>
            <a:picLocks noChangeAspect="1"/>
          </p:cNvPicPr>
          <p:nvPr/>
        </p:nvPicPr>
        <p:blipFill>
          <a:blip r:embed="rId2"/>
          <a:stretch>
            <a:fillRect/>
          </a:stretch>
        </p:blipFill>
        <p:spPr>
          <a:xfrm>
            <a:off x="225581" y="0"/>
            <a:ext cx="11740837" cy="6858000"/>
          </a:xfrm>
          <a:prstGeom prst="rect">
            <a:avLst/>
          </a:prstGeom>
        </p:spPr>
      </p:pic>
    </p:spTree>
    <p:extLst>
      <p:ext uri="{BB962C8B-B14F-4D97-AF65-F5344CB8AC3E}">
        <p14:creationId xmlns:p14="http://schemas.microsoft.com/office/powerpoint/2010/main" val="1580973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8E91-8218-1FC5-BC25-ED2B8522AEC0}"/>
              </a:ext>
            </a:extLst>
          </p:cNvPr>
          <p:cNvSpPr>
            <a:spLocks noGrp="1"/>
          </p:cNvSpPr>
          <p:nvPr>
            <p:ph type="title"/>
          </p:nvPr>
        </p:nvSpPr>
        <p:spPr/>
        <p:txBody>
          <a:bodyPr/>
          <a:lstStyle/>
          <a:p>
            <a:r>
              <a:rPr lang="en-US" dirty="0"/>
              <a:t>CRM – Customer Relationship Management</a:t>
            </a:r>
          </a:p>
        </p:txBody>
      </p:sp>
      <p:sp>
        <p:nvSpPr>
          <p:cNvPr id="3" name="Content Placeholder 2">
            <a:extLst>
              <a:ext uri="{FF2B5EF4-FFF2-40B4-BE49-F238E27FC236}">
                <a16:creationId xmlns:a16="http://schemas.microsoft.com/office/drawing/2014/main" id="{A4879E9F-E52F-C560-7F62-65F38B6857C4}"/>
              </a:ext>
            </a:extLst>
          </p:cNvPr>
          <p:cNvSpPr>
            <a:spLocks noGrp="1"/>
          </p:cNvSpPr>
          <p:nvPr>
            <p:ph idx="1"/>
          </p:nvPr>
        </p:nvSpPr>
        <p:spPr/>
        <p:txBody>
          <a:bodyPr>
            <a:normAutofit fontScale="77500" lnSpcReduction="20000"/>
          </a:bodyPr>
          <a:lstStyle/>
          <a:p>
            <a:r>
              <a:rPr lang="en-US" dirty="0"/>
              <a:t>Customer Relationship Management (CRM) is a strategy and technology used by businesses to manage interactions with current and potential customers. </a:t>
            </a:r>
          </a:p>
          <a:p>
            <a:r>
              <a:rPr lang="en-US" dirty="0"/>
              <a:t>CRM systems help companies stay connected to customers, streamline processes, and improve profitability. </a:t>
            </a:r>
          </a:p>
          <a:p>
            <a:r>
              <a:rPr lang="en-US" b="1" dirty="0"/>
              <a:t>Key Features of CRM Systems:</a:t>
            </a:r>
          </a:p>
          <a:p>
            <a:pPr lvl="1">
              <a:buFont typeface="+mj-lt"/>
              <a:buAutoNum type="arabicPeriod"/>
            </a:pPr>
            <a:r>
              <a:rPr lang="en-US" b="1" dirty="0"/>
              <a:t>Contact Management</a:t>
            </a:r>
            <a:r>
              <a:rPr lang="en-US" dirty="0"/>
              <a:t>: Stores detailed information about customers, including contact details, communication history, and preferences.</a:t>
            </a:r>
          </a:p>
          <a:p>
            <a:pPr lvl="1">
              <a:buFont typeface="+mj-lt"/>
              <a:buAutoNum type="arabicPeriod"/>
            </a:pPr>
            <a:r>
              <a:rPr lang="en-US" b="1" dirty="0"/>
              <a:t>Sales Management</a:t>
            </a:r>
            <a:r>
              <a:rPr lang="en-US" dirty="0"/>
              <a:t>: Tracks sales activities, manages sales pipelines, and forecasts revenue.</a:t>
            </a:r>
          </a:p>
          <a:p>
            <a:pPr lvl="1">
              <a:buFont typeface="+mj-lt"/>
              <a:buAutoNum type="arabicPeriod"/>
            </a:pPr>
            <a:r>
              <a:rPr lang="en-US" b="1" dirty="0"/>
              <a:t>Customer Service and Support</a:t>
            </a:r>
            <a:r>
              <a:rPr lang="en-US" dirty="0"/>
              <a:t>: Manages customer inquiries, support tickets, and service requests, ensuring timely resolution.</a:t>
            </a:r>
          </a:p>
          <a:p>
            <a:pPr lvl="1">
              <a:buFont typeface="+mj-lt"/>
              <a:buAutoNum type="arabicPeriod"/>
            </a:pPr>
            <a:r>
              <a:rPr lang="en-US" b="1" dirty="0"/>
              <a:t>Marketing Automation</a:t>
            </a:r>
            <a:r>
              <a:rPr lang="en-US" dirty="0"/>
              <a:t>: Automates marketing tasks such as email campaigns, social media posting, and lead generation.</a:t>
            </a:r>
          </a:p>
          <a:p>
            <a:pPr lvl="1">
              <a:buFont typeface="+mj-lt"/>
              <a:buAutoNum type="arabicPeriod"/>
            </a:pPr>
            <a:r>
              <a:rPr lang="en-US" b="1" dirty="0"/>
              <a:t>Analytics and Reporting</a:t>
            </a:r>
            <a:r>
              <a:rPr lang="en-US" dirty="0"/>
              <a:t>: Provides insights into customer behavior, sales performance, and marketing effectiveness through dashboards and reports.</a:t>
            </a:r>
          </a:p>
          <a:p>
            <a:pPr lvl="1">
              <a:buFont typeface="+mj-lt"/>
              <a:buAutoNum type="arabicPeriod"/>
            </a:pPr>
            <a:r>
              <a:rPr lang="en-US" b="1" dirty="0"/>
              <a:t>Integration</a:t>
            </a:r>
            <a:r>
              <a:rPr lang="en-US" dirty="0"/>
              <a:t>: Integrates with other business systems (e.g., ERP, email, social media) to provide a unified view of customer interaction</a:t>
            </a:r>
          </a:p>
          <a:p>
            <a:endParaRPr lang="en-US" dirty="0"/>
          </a:p>
        </p:txBody>
      </p:sp>
    </p:spTree>
    <p:extLst>
      <p:ext uri="{BB962C8B-B14F-4D97-AF65-F5344CB8AC3E}">
        <p14:creationId xmlns:p14="http://schemas.microsoft.com/office/powerpoint/2010/main" val="543512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F41B-C7FF-01A5-0132-A1FC9E725BF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176C759A-8D78-32A0-74AC-6D274539D7A0}"/>
              </a:ext>
            </a:extLst>
          </p:cNvPr>
          <p:cNvSpPr>
            <a:spLocks noGrp="1"/>
          </p:cNvSpPr>
          <p:nvPr>
            <p:ph idx="1"/>
          </p:nvPr>
        </p:nvSpPr>
        <p:spPr/>
        <p:txBody>
          <a:bodyPr>
            <a:normAutofit fontScale="92500" lnSpcReduction="10000"/>
          </a:bodyPr>
          <a:lstStyle/>
          <a:p>
            <a:r>
              <a:rPr lang="en-US" b="1" dirty="0"/>
              <a:t>Microsoft Dynamics 365</a:t>
            </a:r>
            <a:r>
              <a:rPr lang="en-US" dirty="0"/>
              <a:t>:</a:t>
            </a:r>
          </a:p>
          <a:p>
            <a:pPr lvl="1"/>
            <a:r>
              <a:rPr lang="en-US" b="1" dirty="0"/>
              <a:t>Description</a:t>
            </a:r>
            <a:r>
              <a:rPr lang="en-US" dirty="0"/>
              <a:t>: Combines CRM and ERP capabilities to provide solutions for sales, customer service, field service, and marketing.</a:t>
            </a:r>
          </a:p>
          <a:p>
            <a:pPr lvl="1"/>
            <a:r>
              <a:rPr lang="en-US" b="1" dirty="0"/>
              <a:t>Use Case</a:t>
            </a:r>
            <a:r>
              <a:rPr lang="en-US" dirty="0"/>
              <a:t>: A large retail chain uses Dynamics 365 to manage customer data, track sales activities, and provide personalized customer service. Integration with other Microsoft products like Office 365 and Power BI enhances productivity and reporting.</a:t>
            </a:r>
          </a:p>
          <a:p>
            <a:r>
              <a:rPr lang="en-US" b="1" dirty="0"/>
              <a:t>Salesforce CRM</a:t>
            </a:r>
            <a:r>
              <a:rPr lang="en-US" dirty="0"/>
              <a:t>:</a:t>
            </a:r>
          </a:p>
          <a:p>
            <a:pPr lvl="1"/>
            <a:r>
              <a:rPr lang="en-US" b="1" dirty="0"/>
              <a:t>Description</a:t>
            </a:r>
            <a:r>
              <a:rPr lang="en-US" dirty="0"/>
              <a:t>: One of the leading CRM platforms, Salesforce offers a comprehensive suite of tools for sales, customer service, marketing, and more.</a:t>
            </a:r>
          </a:p>
          <a:p>
            <a:pPr lvl="1"/>
            <a:r>
              <a:rPr lang="en-US" b="1" dirty="0"/>
              <a:t>Use Case</a:t>
            </a:r>
            <a:r>
              <a:rPr lang="en-US" dirty="0"/>
              <a:t>: A technology company uses Salesforce to manage its sales pipeline, track customer interactions, and automate marketing campaigns. The analytics tools help the company identify trends and optimize sales strategies.</a:t>
            </a:r>
          </a:p>
          <a:p>
            <a:endParaRPr lang="en-US" dirty="0"/>
          </a:p>
        </p:txBody>
      </p:sp>
    </p:spTree>
    <p:extLst>
      <p:ext uri="{BB962C8B-B14F-4D97-AF65-F5344CB8AC3E}">
        <p14:creationId xmlns:p14="http://schemas.microsoft.com/office/powerpoint/2010/main" val="606013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C7FB-3F73-062E-1CD6-1F95F6C9B151}"/>
              </a:ext>
            </a:extLst>
          </p:cNvPr>
          <p:cNvSpPr>
            <a:spLocks noGrp="1"/>
          </p:cNvSpPr>
          <p:nvPr>
            <p:ph type="title"/>
          </p:nvPr>
        </p:nvSpPr>
        <p:spPr/>
        <p:txBody>
          <a:bodyPr/>
          <a:lstStyle/>
          <a:p>
            <a:r>
              <a:rPr lang="en-US" dirty="0"/>
              <a:t>Benefits - CRM</a:t>
            </a:r>
          </a:p>
        </p:txBody>
      </p:sp>
      <p:sp>
        <p:nvSpPr>
          <p:cNvPr id="3" name="Content Placeholder 2">
            <a:extLst>
              <a:ext uri="{FF2B5EF4-FFF2-40B4-BE49-F238E27FC236}">
                <a16:creationId xmlns:a16="http://schemas.microsoft.com/office/drawing/2014/main" id="{A984F86D-F3CB-D1D6-8BE0-024897FC571E}"/>
              </a:ext>
            </a:extLst>
          </p:cNvPr>
          <p:cNvSpPr>
            <a:spLocks noGrp="1"/>
          </p:cNvSpPr>
          <p:nvPr>
            <p:ph idx="1"/>
          </p:nvPr>
        </p:nvSpPr>
        <p:spPr/>
        <p:txBody>
          <a:bodyPr>
            <a:normAutofit fontScale="55000" lnSpcReduction="20000"/>
          </a:bodyPr>
          <a:lstStyle/>
          <a:p>
            <a:pPr>
              <a:buFont typeface="+mj-lt"/>
              <a:buAutoNum type="arabicPeriod"/>
            </a:pPr>
            <a:r>
              <a:rPr lang="en-US" b="1" dirty="0"/>
              <a:t>Enhanced Customer Relationships</a:t>
            </a:r>
            <a:r>
              <a:rPr lang="en-US" dirty="0"/>
              <a:t>:</a:t>
            </a:r>
          </a:p>
          <a:p>
            <a:pPr marL="742950" lvl="1" indent="-285750">
              <a:buFont typeface="+mj-lt"/>
              <a:buAutoNum type="arabicPeriod"/>
            </a:pPr>
            <a:r>
              <a:rPr lang="en-US" dirty="0"/>
              <a:t>By centralizing customer information and interaction history, CRM systems help businesses understand their customers better, leading to more personalized and effective communication.</a:t>
            </a:r>
          </a:p>
          <a:p>
            <a:pPr>
              <a:buFont typeface="+mj-lt"/>
              <a:buAutoNum type="arabicPeriod"/>
            </a:pPr>
            <a:r>
              <a:rPr lang="en-US" b="1" dirty="0"/>
              <a:t>Improved Customer Service</a:t>
            </a:r>
            <a:r>
              <a:rPr lang="en-US" dirty="0"/>
              <a:t>:</a:t>
            </a:r>
          </a:p>
          <a:p>
            <a:pPr marL="742950" lvl="1" indent="-285750">
              <a:buFont typeface="+mj-lt"/>
              <a:buAutoNum type="arabicPeriod"/>
            </a:pPr>
            <a:r>
              <a:rPr lang="en-US" dirty="0"/>
              <a:t>With access to detailed customer information, support teams can resolve issues more efficiently and provide a higher level of service.</a:t>
            </a:r>
          </a:p>
          <a:p>
            <a:pPr>
              <a:buFont typeface="+mj-lt"/>
              <a:buAutoNum type="arabicPeriod"/>
            </a:pPr>
            <a:r>
              <a:rPr lang="en-US" b="1" dirty="0"/>
              <a:t>Increased Sales</a:t>
            </a:r>
            <a:r>
              <a:rPr lang="en-US" dirty="0"/>
              <a:t>:</a:t>
            </a:r>
          </a:p>
          <a:p>
            <a:pPr marL="742950" lvl="1" indent="-285750">
              <a:buFont typeface="+mj-lt"/>
              <a:buAutoNum type="arabicPeriod"/>
            </a:pPr>
            <a:r>
              <a:rPr lang="en-US" dirty="0"/>
              <a:t>CRM systems streamline the sales process, automate key tasks, and provide insights into sales performance, helping sales teams close more deals and increase revenue.</a:t>
            </a:r>
          </a:p>
          <a:p>
            <a:pPr>
              <a:buFont typeface="+mj-lt"/>
              <a:buAutoNum type="arabicPeriod"/>
            </a:pPr>
            <a:r>
              <a:rPr lang="en-US" b="1" dirty="0"/>
              <a:t>Better Marketing ROI</a:t>
            </a:r>
            <a:r>
              <a:rPr lang="en-US" dirty="0"/>
              <a:t>:</a:t>
            </a:r>
          </a:p>
          <a:p>
            <a:pPr marL="742950" lvl="1" indent="-285750">
              <a:buFont typeface="+mj-lt"/>
              <a:buAutoNum type="arabicPeriod"/>
            </a:pPr>
            <a:r>
              <a:rPr lang="en-US" dirty="0"/>
              <a:t>Marketing automation and analytics tools help businesses run more targeted and effective marketing campaigns, leading to better return on investment.</a:t>
            </a:r>
          </a:p>
          <a:p>
            <a:pPr>
              <a:buFont typeface="+mj-lt"/>
              <a:buAutoNum type="arabicPeriod"/>
            </a:pPr>
            <a:r>
              <a:rPr lang="en-US" b="1" dirty="0"/>
              <a:t>Higher Efficiency and Productivity</a:t>
            </a:r>
            <a:r>
              <a:rPr lang="en-US" dirty="0"/>
              <a:t>:</a:t>
            </a:r>
          </a:p>
          <a:p>
            <a:pPr marL="742950" lvl="1" indent="-285750">
              <a:buFont typeface="+mj-lt"/>
              <a:buAutoNum type="arabicPeriod"/>
            </a:pPr>
            <a:r>
              <a:rPr lang="en-US" dirty="0"/>
              <a:t>By automating routine tasks and workflows, CRM systems reduce manual work and increase overall efficiency.</a:t>
            </a:r>
          </a:p>
          <a:p>
            <a:pPr>
              <a:buFont typeface="+mj-lt"/>
              <a:buAutoNum type="arabicPeriod"/>
            </a:pPr>
            <a:r>
              <a:rPr lang="en-US" b="1" dirty="0"/>
              <a:t>Data-Driven Decision Making</a:t>
            </a:r>
            <a:r>
              <a:rPr lang="en-US" dirty="0"/>
              <a:t>:</a:t>
            </a:r>
          </a:p>
          <a:p>
            <a:pPr marL="742950" lvl="1" indent="-285750">
              <a:buFont typeface="+mj-lt"/>
              <a:buAutoNum type="arabicPeriod"/>
            </a:pPr>
            <a:r>
              <a:rPr lang="en-US" dirty="0"/>
              <a:t>CRM systems provide valuable insights through analytics and reporting, enabling businesses to make informed decisions based on real-time data.</a:t>
            </a:r>
          </a:p>
          <a:p>
            <a:pPr>
              <a:buFont typeface="+mj-lt"/>
              <a:buAutoNum type="arabicPeriod"/>
            </a:pPr>
            <a:r>
              <a:rPr lang="en-US" b="1" dirty="0"/>
              <a:t>Improved Collaboration</a:t>
            </a:r>
            <a:r>
              <a:rPr lang="en-US" dirty="0"/>
              <a:t>:</a:t>
            </a:r>
          </a:p>
          <a:p>
            <a:pPr marL="742950" lvl="1" indent="-285750">
              <a:buFont typeface="+mj-lt"/>
              <a:buAutoNum type="arabicPeriod"/>
            </a:pPr>
            <a:r>
              <a:rPr lang="en-US" dirty="0"/>
              <a:t>CRM systems facilitate better communication and collaboration across sales, marketing, and customer service teams, leading to more cohesive and effective strategies.</a:t>
            </a:r>
          </a:p>
          <a:p>
            <a:pPr marL="0" indent="0">
              <a:buNone/>
            </a:pPr>
            <a:endParaRPr lang="en-US" dirty="0"/>
          </a:p>
        </p:txBody>
      </p:sp>
    </p:spTree>
    <p:extLst>
      <p:ext uri="{BB962C8B-B14F-4D97-AF65-F5344CB8AC3E}">
        <p14:creationId xmlns:p14="http://schemas.microsoft.com/office/powerpoint/2010/main" val="1301375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670F-81CD-A879-249D-75D84433265F}"/>
              </a:ext>
            </a:extLst>
          </p:cNvPr>
          <p:cNvSpPr>
            <a:spLocks noGrp="1"/>
          </p:cNvSpPr>
          <p:nvPr>
            <p:ph type="title"/>
          </p:nvPr>
        </p:nvSpPr>
        <p:spPr/>
        <p:txBody>
          <a:bodyPr/>
          <a:lstStyle/>
          <a:p>
            <a:r>
              <a:rPr lang="en-US" dirty="0"/>
              <a:t>What does CRM do?</a:t>
            </a:r>
          </a:p>
        </p:txBody>
      </p:sp>
      <p:sp>
        <p:nvSpPr>
          <p:cNvPr id="3" name="Content Placeholder 2">
            <a:extLst>
              <a:ext uri="{FF2B5EF4-FFF2-40B4-BE49-F238E27FC236}">
                <a16:creationId xmlns:a16="http://schemas.microsoft.com/office/drawing/2014/main" id="{26E60D32-3B94-9A45-9526-E678559E789A}"/>
              </a:ext>
            </a:extLst>
          </p:cNvPr>
          <p:cNvSpPr>
            <a:spLocks noGrp="1"/>
          </p:cNvSpPr>
          <p:nvPr>
            <p:ph idx="1"/>
          </p:nvPr>
        </p:nvSpPr>
        <p:spPr/>
        <p:txBody>
          <a:bodyPr>
            <a:normAutofit fontScale="70000" lnSpcReduction="20000"/>
          </a:bodyPr>
          <a:lstStyle/>
          <a:p>
            <a:r>
              <a:rPr lang="en-US" dirty="0"/>
              <a:t>A Customer Relationship Management (CRM) system is a tool designed to help businesses manage and analyze customer interactions and data throughout the customer lifecycle. </a:t>
            </a:r>
          </a:p>
          <a:p>
            <a:r>
              <a:rPr lang="en-US" dirty="0"/>
              <a:t>Its primary goal is to improve customer service relationships, assist in customer retention, and drive sales growth.</a:t>
            </a:r>
          </a:p>
          <a:p>
            <a:r>
              <a:rPr lang="en-US" b="1" dirty="0"/>
              <a:t>Core Functionalities of a CRM System:</a:t>
            </a:r>
          </a:p>
          <a:p>
            <a:pPr>
              <a:buFont typeface="+mj-lt"/>
              <a:buAutoNum type="arabicPeriod"/>
            </a:pPr>
            <a:r>
              <a:rPr lang="en-US" b="1" dirty="0"/>
              <a:t>Contact Management</a:t>
            </a:r>
            <a:r>
              <a:rPr lang="en-US" dirty="0"/>
              <a:t>:</a:t>
            </a:r>
          </a:p>
          <a:p>
            <a:pPr marL="742950" lvl="1" indent="-285750">
              <a:buFont typeface="+mj-lt"/>
              <a:buAutoNum type="arabicPeriod"/>
            </a:pPr>
            <a:r>
              <a:rPr lang="en-US" b="1" dirty="0"/>
              <a:t>Description</a:t>
            </a:r>
            <a:r>
              <a:rPr lang="en-US" dirty="0"/>
              <a:t>: Centralizes and organizes customer information such as names, contact details, interaction history, and social media profiles.</a:t>
            </a:r>
          </a:p>
          <a:p>
            <a:pPr marL="742950" lvl="1" indent="-285750">
              <a:buFont typeface="+mj-lt"/>
              <a:buAutoNum type="arabicPeriod"/>
            </a:pPr>
            <a:r>
              <a:rPr lang="en-US" b="1" dirty="0"/>
              <a:t>Benefit</a:t>
            </a:r>
            <a:r>
              <a:rPr lang="en-US" dirty="0"/>
              <a:t>: Provides a comprehensive view of each customer, enabling personalized interactions and improved customer service.</a:t>
            </a:r>
          </a:p>
          <a:p>
            <a:pPr>
              <a:buFont typeface="+mj-lt"/>
              <a:buAutoNum type="arabicPeriod"/>
            </a:pPr>
            <a:r>
              <a:rPr lang="en-US" b="1" dirty="0"/>
              <a:t>Sales Management</a:t>
            </a:r>
            <a:r>
              <a:rPr lang="en-US" dirty="0"/>
              <a:t>:</a:t>
            </a:r>
          </a:p>
          <a:p>
            <a:pPr marL="742950" lvl="1" indent="-285750">
              <a:buFont typeface="+mj-lt"/>
              <a:buAutoNum type="arabicPeriod"/>
            </a:pPr>
            <a:r>
              <a:rPr lang="en-US" b="1" dirty="0"/>
              <a:t>Description</a:t>
            </a:r>
            <a:r>
              <a:rPr lang="en-US" dirty="0"/>
              <a:t>: Manages the sales pipeline, tracks sales activities, and forecasts revenue. Helps in managing leads, opportunities, and deals.</a:t>
            </a:r>
          </a:p>
          <a:p>
            <a:pPr marL="742950" lvl="1" indent="-285750">
              <a:buFont typeface="+mj-lt"/>
              <a:buAutoNum type="arabicPeriod"/>
            </a:pPr>
            <a:r>
              <a:rPr lang="en-US" b="1" dirty="0"/>
              <a:t>Benefit</a:t>
            </a:r>
            <a:r>
              <a:rPr lang="en-US" dirty="0"/>
              <a:t>: Streamlines the sales process, improves sales team productivity, and enhances the accuracy of sales forecasts.</a:t>
            </a:r>
          </a:p>
          <a:p>
            <a:endParaRPr lang="en-US" dirty="0"/>
          </a:p>
        </p:txBody>
      </p:sp>
    </p:spTree>
    <p:extLst>
      <p:ext uri="{BB962C8B-B14F-4D97-AF65-F5344CB8AC3E}">
        <p14:creationId xmlns:p14="http://schemas.microsoft.com/office/powerpoint/2010/main" val="897678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1FDC-93D3-F4F4-140B-868956D99464}"/>
              </a:ext>
            </a:extLst>
          </p:cNvPr>
          <p:cNvSpPr>
            <a:spLocks noGrp="1"/>
          </p:cNvSpPr>
          <p:nvPr>
            <p:ph type="title"/>
          </p:nvPr>
        </p:nvSpPr>
        <p:spPr/>
        <p:txBody>
          <a:bodyPr/>
          <a:lstStyle/>
          <a:p>
            <a:r>
              <a:rPr lang="en-US" dirty="0"/>
              <a:t>What does CRM do?</a:t>
            </a:r>
          </a:p>
        </p:txBody>
      </p:sp>
      <p:sp>
        <p:nvSpPr>
          <p:cNvPr id="3" name="Content Placeholder 2">
            <a:extLst>
              <a:ext uri="{FF2B5EF4-FFF2-40B4-BE49-F238E27FC236}">
                <a16:creationId xmlns:a16="http://schemas.microsoft.com/office/drawing/2014/main" id="{B64A2BE0-200D-D1E8-B6A6-6D27974E376B}"/>
              </a:ext>
            </a:extLst>
          </p:cNvPr>
          <p:cNvSpPr>
            <a:spLocks noGrp="1"/>
          </p:cNvSpPr>
          <p:nvPr>
            <p:ph idx="1"/>
          </p:nvPr>
        </p:nvSpPr>
        <p:spPr/>
        <p:txBody>
          <a:bodyPr>
            <a:normAutofit fontScale="47500" lnSpcReduction="20000"/>
          </a:bodyPr>
          <a:lstStyle/>
          <a:p>
            <a:pPr>
              <a:buFont typeface="+mj-lt"/>
              <a:buAutoNum type="arabicPeriod"/>
            </a:pPr>
            <a:r>
              <a:rPr lang="en-US" b="1" dirty="0"/>
              <a:t>Customer Service and Support</a:t>
            </a:r>
            <a:r>
              <a:rPr lang="en-US" dirty="0"/>
              <a:t>:</a:t>
            </a:r>
          </a:p>
          <a:p>
            <a:pPr marL="742950" lvl="1" indent="-285750">
              <a:buFont typeface="+mj-lt"/>
              <a:buAutoNum type="arabicPeriod"/>
            </a:pPr>
            <a:r>
              <a:rPr lang="en-US" b="1" dirty="0"/>
              <a:t>Description</a:t>
            </a:r>
            <a:r>
              <a:rPr lang="en-US" dirty="0"/>
              <a:t>: Manages customer inquiries, support tickets, and service requests. Includes tools for case management and knowledge base.</a:t>
            </a:r>
          </a:p>
          <a:p>
            <a:pPr marL="742950" lvl="1" indent="-285750">
              <a:buFont typeface="+mj-lt"/>
              <a:buAutoNum type="arabicPeriod"/>
            </a:pPr>
            <a:r>
              <a:rPr lang="en-US" b="1" dirty="0"/>
              <a:t>Benefit</a:t>
            </a:r>
            <a:r>
              <a:rPr lang="en-US" dirty="0"/>
              <a:t>: Ensures timely and effective resolution of customer issues, improving customer satisfaction and loyalty.</a:t>
            </a:r>
          </a:p>
          <a:p>
            <a:pPr>
              <a:buFont typeface="+mj-lt"/>
              <a:buAutoNum type="arabicPeriod"/>
            </a:pPr>
            <a:r>
              <a:rPr lang="en-US" b="1" dirty="0"/>
              <a:t>Marketing Automation</a:t>
            </a:r>
            <a:r>
              <a:rPr lang="en-US" dirty="0"/>
              <a:t>:</a:t>
            </a:r>
          </a:p>
          <a:p>
            <a:pPr marL="742950" lvl="1" indent="-285750">
              <a:buFont typeface="+mj-lt"/>
              <a:buAutoNum type="arabicPeriod"/>
            </a:pPr>
            <a:r>
              <a:rPr lang="en-US" b="1" dirty="0"/>
              <a:t>Description</a:t>
            </a:r>
            <a:r>
              <a:rPr lang="en-US" dirty="0"/>
              <a:t>: Automates marketing tasks such as email campaigns, social media postings, lead generation, and lead nurturing.</a:t>
            </a:r>
          </a:p>
          <a:p>
            <a:pPr marL="742950" lvl="1" indent="-285750">
              <a:buFont typeface="+mj-lt"/>
              <a:buAutoNum type="arabicPeriod"/>
            </a:pPr>
            <a:r>
              <a:rPr lang="en-US" b="1" dirty="0"/>
              <a:t>Benefit</a:t>
            </a:r>
            <a:r>
              <a:rPr lang="en-US" dirty="0"/>
              <a:t>: Increases marketing efficiency, enhances targeting and personalization, and improves campaign effectiveness.</a:t>
            </a:r>
          </a:p>
          <a:p>
            <a:pPr>
              <a:buFont typeface="+mj-lt"/>
              <a:buAutoNum type="arabicPeriod"/>
            </a:pPr>
            <a:r>
              <a:rPr lang="en-US" b="1" dirty="0"/>
              <a:t>Workflow Automation</a:t>
            </a:r>
            <a:r>
              <a:rPr lang="en-US" dirty="0"/>
              <a:t>:</a:t>
            </a:r>
          </a:p>
          <a:p>
            <a:pPr marL="742950" lvl="1" indent="-285750">
              <a:buFont typeface="+mj-lt"/>
              <a:buAutoNum type="arabicPeriod"/>
            </a:pPr>
            <a:r>
              <a:rPr lang="en-US" b="1" dirty="0"/>
              <a:t>Description</a:t>
            </a:r>
            <a:r>
              <a:rPr lang="en-US" dirty="0"/>
              <a:t>: Automates routine tasks and workflows, such as sending follow-up emails, scheduling calls, and updating records.</a:t>
            </a:r>
          </a:p>
          <a:p>
            <a:pPr marL="742950" lvl="1" indent="-285750">
              <a:buFont typeface="+mj-lt"/>
              <a:buAutoNum type="arabicPeriod"/>
            </a:pPr>
            <a:r>
              <a:rPr lang="en-US" b="1" dirty="0"/>
              <a:t>Benefit</a:t>
            </a:r>
            <a:r>
              <a:rPr lang="en-US" dirty="0"/>
              <a:t>: Reduces manual workload, ensures consistency in processes, and frees up time for more strategic activities.</a:t>
            </a:r>
          </a:p>
          <a:p>
            <a:pPr>
              <a:buFont typeface="+mj-lt"/>
              <a:buAutoNum type="arabicPeriod"/>
            </a:pPr>
            <a:r>
              <a:rPr lang="en-US" b="1" dirty="0"/>
              <a:t>Analytics and Reporting</a:t>
            </a:r>
            <a:r>
              <a:rPr lang="en-US" dirty="0"/>
              <a:t>:</a:t>
            </a:r>
          </a:p>
          <a:p>
            <a:pPr marL="742950" lvl="1" indent="-285750">
              <a:buFont typeface="+mj-lt"/>
              <a:buAutoNum type="arabicPeriod"/>
            </a:pPr>
            <a:r>
              <a:rPr lang="en-US" b="1" dirty="0"/>
              <a:t>Description</a:t>
            </a:r>
            <a:r>
              <a:rPr lang="en-US" dirty="0"/>
              <a:t>: Provides tools for generating reports and dashboards, analyzing customer data, and tracking performance metrics.</a:t>
            </a:r>
          </a:p>
          <a:p>
            <a:pPr marL="742950" lvl="1" indent="-285750">
              <a:buFont typeface="+mj-lt"/>
              <a:buAutoNum type="arabicPeriod"/>
            </a:pPr>
            <a:r>
              <a:rPr lang="en-US" b="1" dirty="0"/>
              <a:t>Benefit</a:t>
            </a:r>
            <a:r>
              <a:rPr lang="en-US" dirty="0"/>
              <a:t>: Offers insights into customer behavior, sales performance, and marketing effectiveness, supporting data-driven decision-making.</a:t>
            </a:r>
          </a:p>
          <a:p>
            <a:pPr>
              <a:buFont typeface="+mj-lt"/>
              <a:buAutoNum type="arabicPeriod"/>
            </a:pPr>
            <a:r>
              <a:rPr lang="en-US" b="1" dirty="0"/>
              <a:t>Integration</a:t>
            </a:r>
            <a:r>
              <a:rPr lang="en-US" dirty="0"/>
              <a:t>:</a:t>
            </a:r>
          </a:p>
          <a:p>
            <a:pPr marL="742950" lvl="1" indent="-285750">
              <a:buFont typeface="+mj-lt"/>
              <a:buAutoNum type="arabicPeriod"/>
            </a:pPr>
            <a:r>
              <a:rPr lang="en-US" b="1" dirty="0"/>
              <a:t>Description</a:t>
            </a:r>
            <a:r>
              <a:rPr lang="en-US" dirty="0"/>
              <a:t>: Integrates with other business systems such as email, ERP, social media, and e-commerce platforms.</a:t>
            </a:r>
          </a:p>
          <a:p>
            <a:pPr marL="742950" lvl="1" indent="-285750">
              <a:buFont typeface="+mj-lt"/>
              <a:buAutoNum type="arabicPeriod"/>
            </a:pPr>
            <a:r>
              <a:rPr lang="en-US" b="1" dirty="0"/>
              <a:t>Benefit</a:t>
            </a:r>
            <a:r>
              <a:rPr lang="en-US" dirty="0"/>
              <a:t>: Creates a unified view of customer data, enhances data accuracy, and improves cross-departmental collaboration.</a:t>
            </a:r>
          </a:p>
          <a:p>
            <a:pPr>
              <a:buFont typeface="+mj-lt"/>
              <a:buAutoNum type="arabicPeriod"/>
            </a:pPr>
            <a:r>
              <a:rPr lang="en-US" b="1" dirty="0"/>
              <a:t>Mobile Access</a:t>
            </a:r>
            <a:r>
              <a:rPr lang="en-US" dirty="0"/>
              <a:t>:</a:t>
            </a:r>
          </a:p>
          <a:p>
            <a:pPr marL="742950" lvl="1" indent="-285750">
              <a:buFont typeface="+mj-lt"/>
              <a:buAutoNum type="arabicPeriod"/>
            </a:pPr>
            <a:r>
              <a:rPr lang="en-US" b="1" dirty="0"/>
              <a:t>Description</a:t>
            </a:r>
            <a:r>
              <a:rPr lang="en-US" dirty="0"/>
              <a:t>: Offers mobile applications to access CRM data and functionalities on the go.</a:t>
            </a:r>
          </a:p>
          <a:p>
            <a:pPr marL="742950" lvl="1" indent="-285750">
              <a:buFont typeface="+mj-lt"/>
              <a:buAutoNum type="arabicPeriod"/>
            </a:pPr>
            <a:r>
              <a:rPr lang="en-US" b="1" dirty="0"/>
              <a:t>Benefit</a:t>
            </a:r>
            <a:r>
              <a:rPr lang="en-US" dirty="0"/>
              <a:t>: Enables sales and service teams to stay connected and productive from anywhere.</a:t>
            </a:r>
          </a:p>
          <a:p>
            <a:endParaRPr lang="en-US" dirty="0"/>
          </a:p>
        </p:txBody>
      </p:sp>
    </p:spTree>
    <p:extLst>
      <p:ext uri="{BB962C8B-B14F-4D97-AF65-F5344CB8AC3E}">
        <p14:creationId xmlns:p14="http://schemas.microsoft.com/office/powerpoint/2010/main" val="2276896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555A-0712-1CBD-11A5-750D99F598CE}"/>
              </a:ext>
            </a:extLst>
          </p:cNvPr>
          <p:cNvSpPr>
            <a:spLocks noGrp="1"/>
          </p:cNvSpPr>
          <p:nvPr>
            <p:ph type="title"/>
          </p:nvPr>
        </p:nvSpPr>
        <p:spPr/>
        <p:txBody>
          <a:bodyPr/>
          <a:lstStyle/>
          <a:p>
            <a:r>
              <a:rPr lang="en-US" dirty="0"/>
              <a:t>Disadvantages - CRM</a:t>
            </a:r>
          </a:p>
        </p:txBody>
      </p:sp>
      <p:sp>
        <p:nvSpPr>
          <p:cNvPr id="3" name="Content Placeholder 2">
            <a:extLst>
              <a:ext uri="{FF2B5EF4-FFF2-40B4-BE49-F238E27FC236}">
                <a16:creationId xmlns:a16="http://schemas.microsoft.com/office/drawing/2014/main" id="{DD0D229B-425E-D3C9-3E8E-BBFA9371B736}"/>
              </a:ext>
            </a:extLst>
          </p:cNvPr>
          <p:cNvSpPr>
            <a:spLocks noGrp="1"/>
          </p:cNvSpPr>
          <p:nvPr>
            <p:ph idx="1"/>
          </p:nvPr>
        </p:nvSpPr>
        <p:spPr/>
        <p:txBody>
          <a:bodyPr>
            <a:normAutofit fontScale="55000" lnSpcReduction="20000"/>
          </a:bodyPr>
          <a:lstStyle/>
          <a:p>
            <a:pPr>
              <a:buFont typeface="+mj-lt"/>
              <a:buAutoNum type="arabicPeriod"/>
            </a:pPr>
            <a:r>
              <a:rPr lang="en-US" b="1" dirty="0"/>
              <a:t>High Cost</a:t>
            </a:r>
            <a:r>
              <a:rPr lang="en-US" dirty="0"/>
              <a:t>:</a:t>
            </a:r>
          </a:p>
          <a:p>
            <a:pPr marL="742950" lvl="1" indent="-285750">
              <a:buFont typeface="+mj-lt"/>
              <a:buAutoNum type="arabicPeriod"/>
            </a:pPr>
            <a:r>
              <a:rPr lang="en-US" b="1" dirty="0"/>
              <a:t>Description</a:t>
            </a:r>
            <a:r>
              <a:rPr lang="en-US" dirty="0"/>
              <a:t>: Implementing and maintaining a CRM system can be expensive, especially for small and medium-sized businesses.</a:t>
            </a:r>
          </a:p>
          <a:p>
            <a:pPr marL="742950" lvl="1" indent="-285750">
              <a:buFont typeface="+mj-lt"/>
              <a:buAutoNum type="arabicPeriod"/>
            </a:pPr>
            <a:r>
              <a:rPr lang="en-US" b="1" dirty="0"/>
              <a:t>Impact</a:t>
            </a:r>
            <a:r>
              <a:rPr lang="en-US" dirty="0"/>
              <a:t>: Costs include software licenses, hardware, customization, integration, training, and ongoing support and maintenance.</a:t>
            </a:r>
          </a:p>
          <a:p>
            <a:pPr>
              <a:buFont typeface="+mj-lt"/>
              <a:buAutoNum type="arabicPeriod"/>
            </a:pPr>
            <a:r>
              <a:rPr lang="en-US" b="1" dirty="0"/>
              <a:t>Complexity</a:t>
            </a:r>
            <a:r>
              <a:rPr lang="en-US" dirty="0"/>
              <a:t>:</a:t>
            </a:r>
          </a:p>
          <a:p>
            <a:pPr marL="742950" lvl="1" indent="-285750">
              <a:buFont typeface="+mj-lt"/>
              <a:buAutoNum type="arabicPeriod"/>
            </a:pPr>
            <a:r>
              <a:rPr lang="en-US" b="1" dirty="0"/>
              <a:t>Description</a:t>
            </a:r>
            <a:r>
              <a:rPr lang="en-US" dirty="0"/>
              <a:t>: CRM systems can be complex and require significant time and resources to set up and manage.</a:t>
            </a:r>
          </a:p>
          <a:p>
            <a:pPr marL="742950" lvl="1" indent="-285750">
              <a:buFont typeface="+mj-lt"/>
              <a:buAutoNum type="arabicPeriod"/>
            </a:pPr>
            <a:r>
              <a:rPr lang="en-US" b="1" dirty="0"/>
              <a:t>Impact</a:t>
            </a:r>
            <a:r>
              <a:rPr lang="en-US" dirty="0"/>
              <a:t>: The complexity may lead to a steep learning curve for employees, potentially causing resistance to adoption and underutilization of the system.</a:t>
            </a:r>
          </a:p>
          <a:p>
            <a:pPr>
              <a:buFont typeface="+mj-lt"/>
              <a:buAutoNum type="arabicPeriod"/>
            </a:pPr>
            <a:r>
              <a:rPr lang="en-US" b="1" dirty="0"/>
              <a:t>Integration Issues</a:t>
            </a:r>
            <a:r>
              <a:rPr lang="en-US" dirty="0"/>
              <a:t>:</a:t>
            </a:r>
          </a:p>
          <a:p>
            <a:pPr marL="742950" lvl="1" indent="-285750">
              <a:buFont typeface="+mj-lt"/>
              <a:buAutoNum type="arabicPeriod"/>
            </a:pPr>
            <a:r>
              <a:rPr lang="en-US" b="1" dirty="0"/>
              <a:t>Description</a:t>
            </a:r>
            <a:r>
              <a:rPr lang="en-US" dirty="0"/>
              <a:t>: Integrating a CRM system with existing business processes and other software systems (like ERP, marketing automation, and email platforms) can be challenging.</a:t>
            </a:r>
          </a:p>
          <a:p>
            <a:pPr marL="742950" lvl="1" indent="-285750">
              <a:buFont typeface="+mj-lt"/>
              <a:buAutoNum type="arabicPeriod"/>
            </a:pPr>
            <a:r>
              <a:rPr lang="en-US" b="1" dirty="0"/>
              <a:t>Impact</a:t>
            </a:r>
            <a:r>
              <a:rPr lang="en-US" dirty="0"/>
              <a:t>: Poor integration can result in data silos, inefficiencies, and errors, undermining the effectiveness of the CRM system.</a:t>
            </a:r>
          </a:p>
          <a:p>
            <a:pPr>
              <a:buFont typeface="+mj-lt"/>
              <a:buAutoNum type="arabicPeriod"/>
            </a:pPr>
            <a:r>
              <a:rPr lang="en-US" b="1" dirty="0"/>
              <a:t>Data Privacy and Security</a:t>
            </a:r>
            <a:r>
              <a:rPr lang="en-US" dirty="0"/>
              <a:t>:</a:t>
            </a:r>
          </a:p>
          <a:p>
            <a:pPr marL="742950" lvl="1" indent="-285750">
              <a:buFont typeface="+mj-lt"/>
              <a:buAutoNum type="arabicPeriod"/>
            </a:pPr>
            <a:r>
              <a:rPr lang="en-US" b="1" dirty="0"/>
              <a:t>Description</a:t>
            </a:r>
            <a:r>
              <a:rPr lang="en-US" dirty="0"/>
              <a:t>: CRM systems store sensitive customer data, making them targets for cyberattacks and data breaches.</a:t>
            </a:r>
          </a:p>
          <a:p>
            <a:pPr marL="742950" lvl="1" indent="-285750">
              <a:buFont typeface="+mj-lt"/>
              <a:buAutoNum type="arabicPeriod"/>
            </a:pPr>
            <a:r>
              <a:rPr lang="en-US" b="1" dirty="0"/>
              <a:t>Impact</a:t>
            </a:r>
            <a:r>
              <a:rPr lang="en-US" dirty="0"/>
              <a:t>: Inadequate security measures can lead to data loss, regulatory fines, and damage to the company’s reputation.</a:t>
            </a:r>
          </a:p>
          <a:p>
            <a:pPr>
              <a:buFont typeface="+mj-lt"/>
              <a:buAutoNum type="arabicPeriod"/>
            </a:pPr>
            <a:r>
              <a:rPr lang="en-US" b="1" dirty="0"/>
              <a:t>User Adoption Issues</a:t>
            </a:r>
            <a:r>
              <a:rPr lang="en-US" dirty="0"/>
              <a:t>:</a:t>
            </a:r>
          </a:p>
          <a:p>
            <a:pPr marL="742950" lvl="1" indent="-285750">
              <a:buFont typeface="+mj-lt"/>
              <a:buAutoNum type="arabicPeriod"/>
            </a:pPr>
            <a:r>
              <a:rPr lang="en-US" b="1" dirty="0"/>
              <a:t>Description</a:t>
            </a:r>
            <a:r>
              <a:rPr lang="en-US" dirty="0"/>
              <a:t>: Employees may be resistant to adopting a new CRM system due to its perceived complexity or disruption to their existing workflows.</a:t>
            </a:r>
          </a:p>
          <a:p>
            <a:pPr marL="742950" lvl="1" indent="-285750">
              <a:buFont typeface="+mj-lt"/>
              <a:buAutoNum type="arabicPeriod"/>
            </a:pPr>
            <a:r>
              <a:rPr lang="en-US" b="1" dirty="0"/>
              <a:t>Impact</a:t>
            </a:r>
            <a:r>
              <a:rPr lang="en-US" dirty="0"/>
              <a:t>: Low user adoption can prevent the organization from realizing the full benefits of the CRM system.</a:t>
            </a:r>
          </a:p>
          <a:p>
            <a:pPr marL="0" indent="0">
              <a:buNone/>
            </a:pPr>
            <a:endParaRPr lang="en-US" dirty="0"/>
          </a:p>
        </p:txBody>
      </p:sp>
    </p:spTree>
    <p:extLst>
      <p:ext uri="{BB962C8B-B14F-4D97-AF65-F5344CB8AC3E}">
        <p14:creationId xmlns:p14="http://schemas.microsoft.com/office/powerpoint/2010/main" val="2865514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D61AD-0A36-3F09-2AB4-8B0620B4014A}"/>
              </a:ext>
            </a:extLst>
          </p:cNvPr>
          <p:cNvSpPr>
            <a:spLocks noGrp="1"/>
          </p:cNvSpPr>
          <p:nvPr>
            <p:ph type="title"/>
          </p:nvPr>
        </p:nvSpPr>
        <p:spPr/>
        <p:txBody>
          <a:bodyPr/>
          <a:lstStyle/>
          <a:p>
            <a:r>
              <a:rPr lang="en-US" dirty="0"/>
              <a:t>Disadvantages - CRM</a:t>
            </a:r>
          </a:p>
        </p:txBody>
      </p:sp>
      <p:sp>
        <p:nvSpPr>
          <p:cNvPr id="3" name="Content Placeholder 2">
            <a:extLst>
              <a:ext uri="{FF2B5EF4-FFF2-40B4-BE49-F238E27FC236}">
                <a16:creationId xmlns:a16="http://schemas.microsoft.com/office/drawing/2014/main" id="{B1BC6763-EA38-592B-9E41-A8B6D1AF44CD}"/>
              </a:ext>
            </a:extLst>
          </p:cNvPr>
          <p:cNvSpPr>
            <a:spLocks noGrp="1"/>
          </p:cNvSpPr>
          <p:nvPr>
            <p:ph idx="1"/>
          </p:nvPr>
        </p:nvSpPr>
        <p:spPr/>
        <p:txBody>
          <a:bodyPr>
            <a:normAutofit fontScale="55000" lnSpcReduction="20000"/>
          </a:bodyPr>
          <a:lstStyle/>
          <a:p>
            <a:pPr>
              <a:buFont typeface="+mj-lt"/>
              <a:buAutoNum type="arabicPeriod"/>
            </a:pPr>
            <a:r>
              <a:rPr lang="en-US" b="1" dirty="0"/>
              <a:t>Customization and Flexibility</a:t>
            </a:r>
            <a:r>
              <a:rPr lang="en-US" dirty="0"/>
              <a:t>:</a:t>
            </a:r>
          </a:p>
          <a:p>
            <a:pPr marL="742950" lvl="1" indent="-285750">
              <a:buFont typeface="+mj-lt"/>
              <a:buAutoNum type="arabicPeriod"/>
            </a:pPr>
            <a:r>
              <a:rPr lang="en-US" b="1" dirty="0"/>
              <a:t>Description</a:t>
            </a:r>
            <a:r>
              <a:rPr lang="en-US" dirty="0"/>
              <a:t>: Customizing a CRM system to fit specific business needs can be time-consuming and expensive.</a:t>
            </a:r>
          </a:p>
          <a:p>
            <a:pPr marL="742950" lvl="1" indent="-285750">
              <a:buFont typeface="+mj-lt"/>
              <a:buAutoNum type="arabicPeriod"/>
            </a:pPr>
            <a:r>
              <a:rPr lang="en-US" b="1" dirty="0"/>
              <a:t>Impact</a:t>
            </a:r>
            <a:r>
              <a:rPr lang="en-US" dirty="0"/>
              <a:t>: Inadequate customization may result in a system that doesn’t fully meet the organization’s requirements, leading to inefficiencies and dissatisfaction.</a:t>
            </a:r>
          </a:p>
          <a:p>
            <a:pPr>
              <a:buFont typeface="+mj-lt"/>
              <a:buAutoNum type="arabicPeriod"/>
            </a:pPr>
            <a:r>
              <a:rPr lang="en-US" b="1" dirty="0"/>
              <a:t>Maintenance and Upkeep</a:t>
            </a:r>
            <a:r>
              <a:rPr lang="en-US" dirty="0"/>
              <a:t>:</a:t>
            </a:r>
          </a:p>
          <a:p>
            <a:pPr marL="742950" lvl="1" indent="-285750">
              <a:buFont typeface="+mj-lt"/>
              <a:buAutoNum type="arabicPeriod"/>
            </a:pPr>
            <a:r>
              <a:rPr lang="en-US" b="1" dirty="0"/>
              <a:t>Description</a:t>
            </a:r>
            <a:r>
              <a:rPr lang="en-US" dirty="0"/>
              <a:t>: Regular maintenance, updates, and troubleshooting are necessary to keep the CRM system running smoothly.</a:t>
            </a:r>
          </a:p>
          <a:p>
            <a:pPr marL="742950" lvl="1" indent="-285750">
              <a:buFont typeface="+mj-lt"/>
              <a:buAutoNum type="arabicPeriod"/>
            </a:pPr>
            <a:r>
              <a:rPr lang="en-US" b="1" dirty="0"/>
              <a:t>Impact</a:t>
            </a:r>
            <a:r>
              <a:rPr lang="en-US" dirty="0"/>
              <a:t>: These tasks can consume significant IT resources and time, potentially diverting attention from other critical projects.</a:t>
            </a:r>
          </a:p>
          <a:p>
            <a:pPr>
              <a:buFont typeface="+mj-lt"/>
              <a:buAutoNum type="arabicPeriod"/>
            </a:pPr>
            <a:r>
              <a:rPr lang="en-US" b="1" dirty="0"/>
              <a:t>Over-Reliance on Technology</a:t>
            </a:r>
            <a:r>
              <a:rPr lang="en-US" dirty="0"/>
              <a:t>:</a:t>
            </a:r>
          </a:p>
          <a:p>
            <a:pPr marL="742950" lvl="1" indent="-285750">
              <a:buFont typeface="+mj-lt"/>
              <a:buAutoNum type="arabicPeriod"/>
            </a:pPr>
            <a:r>
              <a:rPr lang="en-US" b="1" dirty="0"/>
              <a:t>Description</a:t>
            </a:r>
            <a:r>
              <a:rPr lang="en-US" dirty="0"/>
              <a:t>: Businesses might become overly dependent on their CRM systems, neglecting the importance of personal interactions and relationship-building.</a:t>
            </a:r>
          </a:p>
          <a:p>
            <a:pPr marL="742950" lvl="1" indent="-285750">
              <a:buFont typeface="+mj-lt"/>
              <a:buAutoNum type="arabicPeriod"/>
            </a:pPr>
            <a:r>
              <a:rPr lang="en-US" b="1" dirty="0"/>
              <a:t>Impact</a:t>
            </a:r>
            <a:r>
              <a:rPr lang="en-US" dirty="0"/>
              <a:t>: This can lead to a less personalized customer experience and reduced customer satisfaction.</a:t>
            </a:r>
          </a:p>
          <a:p>
            <a:pPr>
              <a:buFont typeface="+mj-lt"/>
              <a:buAutoNum type="arabicPeriod"/>
            </a:pPr>
            <a:r>
              <a:rPr lang="en-US" b="1" dirty="0"/>
              <a:t>Inaccurate Data</a:t>
            </a:r>
            <a:r>
              <a:rPr lang="en-US" dirty="0"/>
              <a:t>:</a:t>
            </a:r>
          </a:p>
          <a:p>
            <a:pPr marL="742950" lvl="1" indent="-285750">
              <a:buFont typeface="+mj-lt"/>
              <a:buAutoNum type="arabicPeriod"/>
            </a:pPr>
            <a:r>
              <a:rPr lang="en-US" b="1" dirty="0"/>
              <a:t>Description</a:t>
            </a:r>
            <a:r>
              <a:rPr lang="en-US" dirty="0"/>
              <a:t>: CRM systems rely on accurate data entry and maintenance. Incomplete or incorrect data can lead to misleading insights and poor decision-making.</a:t>
            </a:r>
          </a:p>
          <a:p>
            <a:pPr marL="742950" lvl="1" indent="-285750">
              <a:buFont typeface="+mj-lt"/>
              <a:buAutoNum type="arabicPeriod"/>
            </a:pPr>
            <a:r>
              <a:rPr lang="en-US" b="1" dirty="0"/>
              <a:t>Impact</a:t>
            </a:r>
            <a:r>
              <a:rPr lang="en-US" dirty="0"/>
              <a:t>: Data inaccuracies can undermine the effectiveness of the CRM system, leading to missed opportunities and inefficient processes.</a:t>
            </a:r>
          </a:p>
          <a:p>
            <a:pPr>
              <a:buFont typeface="+mj-lt"/>
              <a:buAutoNum type="arabicPeriod"/>
            </a:pPr>
            <a:r>
              <a:rPr lang="en-US" b="1" dirty="0"/>
              <a:t>Training Requirements</a:t>
            </a:r>
            <a:r>
              <a:rPr lang="en-US" dirty="0"/>
              <a:t>:</a:t>
            </a:r>
          </a:p>
          <a:p>
            <a:pPr marL="742950" lvl="1" indent="-285750">
              <a:buFont typeface="+mj-lt"/>
              <a:buAutoNum type="arabicPeriod"/>
            </a:pPr>
            <a:r>
              <a:rPr lang="en-US" b="1" dirty="0"/>
              <a:t>Description</a:t>
            </a:r>
            <a:r>
              <a:rPr lang="en-US" dirty="0"/>
              <a:t>: Effective use of a CRM system requires thorough training for all users.</a:t>
            </a:r>
          </a:p>
          <a:p>
            <a:pPr marL="742950" lvl="1" indent="-285750">
              <a:buFont typeface="+mj-lt"/>
              <a:buAutoNum type="arabicPeriod"/>
            </a:pPr>
            <a:r>
              <a:rPr lang="en-US" b="1" dirty="0"/>
              <a:t>Impact</a:t>
            </a:r>
            <a:r>
              <a:rPr lang="en-US" dirty="0"/>
              <a:t>: Training programs can be time-consuming and costly, and the need for ongoing training can be a continual burden.</a:t>
            </a:r>
          </a:p>
          <a:p>
            <a:endParaRPr lang="en-US" dirty="0"/>
          </a:p>
        </p:txBody>
      </p:sp>
    </p:spTree>
    <p:extLst>
      <p:ext uri="{BB962C8B-B14F-4D97-AF65-F5344CB8AC3E}">
        <p14:creationId xmlns:p14="http://schemas.microsoft.com/office/powerpoint/2010/main" val="3828891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2CE5-91BF-FA33-DDDA-78B0DC4AC7B5}"/>
              </a:ext>
            </a:extLst>
          </p:cNvPr>
          <p:cNvSpPr>
            <a:spLocks noGrp="1"/>
          </p:cNvSpPr>
          <p:nvPr>
            <p:ph type="title"/>
          </p:nvPr>
        </p:nvSpPr>
        <p:spPr/>
        <p:txBody>
          <a:bodyPr/>
          <a:lstStyle/>
          <a:p>
            <a:r>
              <a:rPr lang="en-US" dirty="0"/>
              <a:t>Examples - CRM</a:t>
            </a:r>
          </a:p>
        </p:txBody>
      </p:sp>
      <p:sp>
        <p:nvSpPr>
          <p:cNvPr id="3" name="Content Placeholder 2">
            <a:extLst>
              <a:ext uri="{FF2B5EF4-FFF2-40B4-BE49-F238E27FC236}">
                <a16:creationId xmlns:a16="http://schemas.microsoft.com/office/drawing/2014/main" id="{CB37B2A4-B103-1DCA-4BFA-6087E7271C5D}"/>
              </a:ext>
            </a:extLst>
          </p:cNvPr>
          <p:cNvSpPr>
            <a:spLocks noGrp="1"/>
          </p:cNvSpPr>
          <p:nvPr>
            <p:ph idx="1"/>
          </p:nvPr>
        </p:nvSpPr>
        <p:spPr/>
        <p:txBody>
          <a:bodyPr>
            <a:normAutofit fontScale="70000" lnSpcReduction="20000"/>
          </a:bodyPr>
          <a:lstStyle/>
          <a:p>
            <a:r>
              <a:rPr lang="en-US" b="1" dirty="0"/>
              <a:t>1. Salesforce</a:t>
            </a:r>
          </a:p>
          <a:p>
            <a:pPr lvl="1"/>
            <a:r>
              <a:rPr lang="en-US" b="1" dirty="0"/>
              <a:t>Description</a:t>
            </a:r>
            <a:r>
              <a:rPr lang="en-US" dirty="0"/>
              <a:t>: Salesforce is one of the most widely used CRM platforms globally, offering a comprehensive suite of tools for sales, customer service, marketing, and more.</a:t>
            </a:r>
          </a:p>
          <a:p>
            <a:pPr lvl="1"/>
            <a:r>
              <a:rPr lang="en-US" b="1" dirty="0"/>
              <a:t>Key Features</a:t>
            </a:r>
            <a:r>
              <a:rPr lang="en-US" dirty="0"/>
              <a:t>: Sales automation, customer service management, marketing automation, analytics, and custom app development.</a:t>
            </a:r>
          </a:p>
          <a:p>
            <a:pPr lvl="1"/>
            <a:r>
              <a:rPr lang="en-US" b="1" dirty="0"/>
              <a:t>Ideal For</a:t>
            </a:r>
            <a:r>
              <a:rPr lang="en-US" dirty="0"/>
              <a:t>: Businesses of all sizes, from small startups to large enterprises.</a:t>
            </a:r>
          </a:p>
          <a:p>
            <a:r>
              <a:rPr lang="en-US" b="1" dirty="0"/>
              <a:t>2. HubSpot CRM</a:t>
            </a:r>
          </a:p>
          <a:p>
            <a:pPr lvl="1"/>
            <a:r>
              <a:rPr lang="en-US" b="1" dirty="0"/>
              <a:t>Description</a:t>
            </a:r>
            <a:r>
              <a:rPr lang="en-US" dirty="0"/>
              <a:t>: HubSpot CRM is known for its user-friendly interface and robust marketing automation features. It offers a free version with essential CRM functionalities.</a:t>
            </a:r>
          </a:p>
          <a:p>
            <a:pPr lvl="1"/>
            <a:r>
              <a:rPr lang="en-US" b="1" dirty="0"/>
              <a:t>Key Features</a:t>
            </a:r>
            <a:r>
              <a:rPr lang="en-US" dirty="0"/>
              <a:t>: Contact management, email tracking, deal tracking, live chat, and marketing automation.</a:t>
            </a:r>
          </a:p>
          <a:p>
            <a:pPr lvl="1"/>
            <a:r>
              <a:rPr lang="en-US" b="1" dirty="0"/>
              <a:t>Ideal For</a:t>
            </a:r>
            <a:r>
              <a:rPr lang="en-US" dirty="0"/>
              <a:t>: Small to medium-sized businesses and startups</a:t>
            </a:r>
          </a:p>
          <a:p>
            <a:r>
              <a:rPr lang="en-US" b="1" dirty="0"/>
              <a:t>3. Microsoft Dynamics 365</a:t>
            </a:r>
          </a:p>
          <a:p>
            <a:pPr lvl="1"/>
            <a:r>
              <a:rPr lang="en-US" b="1" dirty="0"/>
              <a:t>Description</a:t>
            </a:r>
            <a:r>
              <a:rPr lang="en-US" dirty="0"/>
              <a:t>: Microsoft Dynamics 365 combines CRM and ERP capabilities to provide solutions for sales, customer service, field service, and marketing.</a:t>
            </a:r>
          </a:p>
          <a:p>
            <a:pPr lvl="1"/>
            <a:r>
              <a:rPr lang="en-US" b="1" dirty="0"/>
              <a:t>Key Features</a:t>
            </a:r>
            <a:r>
              <a:rPr lang="en-US" dirty="0"/>
              <a:t>: Sales automation, customer service tools, field service management, AI-driven insights, and integration with other Microsoft products.</a:t>
            </a:r>
          </a:p>
          <a:p>
            <a:pPr lvl="1"/>
            <a:r>
              <a:rPr lang="en-US" b="1" dirty="0"/>
              <a:t>Ideal For</a:t>
            </a:r>
            <a:r>
              <a:rPr lang="en-US" dirty="0"/>
              <a:t>: Medium to large enterprises, especially those already using other Microsoft products.</a:t>
            </a:r>
          </a:p>
          <a:p>
            <a:pPr marL="0" indent="0">
              <a:buNone/>
            </a:pPr>
            <a:endParaRPr lang="en-US" dirty="0"/>
          </a:p>
        </p:txBody>
      </p:sp>
    </p:spTree>
    <p:extLst>
      <p:ext uri="{BB962C8B-B14F-4D97-AF65-F5344CB8AC3E}">
        <p14:creationId xmlns:p14="http://schemas.microsoft.com/office/powerpoint/2010/main" val="253106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783E3-4C41-941F-16DF-A0DE39997C1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Components of EMS</a:t>
            </a:r>
          </a:p>
        </p:txBody>
      </p:sp>
      <p:pic>
        <p:nvPicPr>
          <p:cNvPr id="5" name="Content Placeholder 4">
            <a:extLst>
              <a:ext uri="{FF2B5EF4-FFF2-40B4-BE49-F238E27FC236}">
                <a16:creationId xmlns:a16="http://schemas.microsoft.com/office/drawing/2014/main" id="{41DCA4E5-F665-5DDF-47D0-ED74F5CE095F}"/>
              </a:ext>
            </a:extLst>
          </p:cNvPr>
          <p:cNvPicPr>
            <a:picLocks noGrp="1" noChangeAspect="1"/>
          </p:cNvPicPr>
          <p:nvPr>
            <p:ph idx="1"/>
          </p:nvPr>
        </p:nvPicPr>
        <p:blipFill>
          <a:blip r:embed="rId2"/>
          <a:stretch>
            <a:fillRect/>
          </a:stretch>
        </p:blipFill>
        <p:spPr>
          <a:xfrm>
            <a:off x="4777316" y="1588571"/>
            <a:ext cx="6780700" cy="3678528"/>
          </a:xfrm>
          <a:prstGeom prst="rect">
            <a:avLst/>
          </a:prstGeom>
        </p:spPr>
      </p:pic>
    </p:spTree>
    <p:extLst>
      <p:ext uri="{BB962C8B-B14F-4D97-AF65-F5344CB8AC3E}">
        <p14:creationId xmlns:p14="http://schemas.microsoft.com/office/powerpoint/2010/main" val="3556165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79FE-3D73-4F21-D97D-3145472DBF6A}"/>
              </a:ext>
            </a:extLst>
          </p:cNvPr>
          <p:cNvSpPr>
            <a:spLocks noGrp="1"/>
          </p:cNvSpPr>
          <p:nvPr>
            <p:ph type="title"/>
          </p:nvPr>
        </p:nvSpPr>
        <p:spPr/>
        <p:txBody>
          <a:bodyPr/>
          <a:lstStyle/>
          <a:p>
            <a:r>
              <a:rPr lang="en-US" dirty="0">
                <a:hlinkClick r:id="rId2"/>
              </a:rPr>
              <a:t>Maximizer Best CRM Software for Small Businesses &amp; Teams - Maximizer CRM</a:t>
            </a:r>
            <a:endParaRPr lang="en-US" dirty="0"/>
          </a:p>
        </p:txBody>
      </p:sp>
      <p:sp>
        <p:nvSpPr>
          <p:cNvPr id="3" name="Content Placeholder 2">
            <a:extLst>
              <a:ext uri="{FF2B5EF4-FFF2-40B4-BE49-F238E27FC236}">
                <a16:creationId xmlns:a16="http://schemas.microsoft.com/office/drawing/2014/main" id="{2F797C95-229A-0250-7AAE-FE733CF5662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4140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What is Supply Chain Management (SCM)? - Working, Importance, example ...">
            <a:extLst>
              <a:ext uri="{FF2B5EF4-FFF2-40B4-BE49-F238E27FC236}">
                <a16:creationId xmlns:a16="http://schemas.microsoft.com/office/drawing/2014/main" id="{EFA8380E-1107-5A90-5C1D-D6DCD1D6A0E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76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E245-21CF-D50A-6C45-E8925423209A}"/>
              </a:ext>
            </a:extLst>
          </p:cNvPr>
          <p:cNvSpPr>
            <a:spLocks noGrp="1"/>
          </p:cNvSpPr>
          <p:nvPr>
            <p:ph type="title"/>
          </p:nvPr>
        </p:nvSpPr>
        <p:spPr/>
        <p:txBody>
          <a:bodyPr/>
          <a:lstStyle/>
          <a:p>
            <a:r>
              <a:rPr lang="en-US" dirty="0"/>
              <a:t>SCM – Supply Chain Management</a:t>
            </a:r>
          </a:p>
        </p:txBody>
      </p:sp>
      <p:sp>
        <p:nvSpPr>
          <p:cNvPr id="3" name="Content Placeholder 2">
            <a:extLst>
              <a:ext uri="{FF2B5EF4-FFF2-40B4-BE49-F238E27FC236}">
                <a16:creationId xmlns:a16="http://schemas.microsoft.com/office/drawing/2014/main" id="{639098C5-9819-66E4-ED09-2B3D7F2898A1}"/>
              </a:ext>
            </a:extLst>
          </p:cNvPr>
          <p:cNvSpPr>
            <a:spLocks noGrp="1"/>
          </p:cNvSpPr>
          <p:nvPr>
            <p:ph idx="1"/>
          </p:nvPr>
        </p:nvSpPr>
        <p:spPr/>
        <p:txBody>
          <a:bodyPr>
            <a:normAutofit fontScale="77500" lnSpcReduction="20000"/>
          </a:bodyPr>
          <a:lstStyle/>
          <a:p>
            <a:r>
              <a:rPr lang="en-US" dirty="0"/>
              <a:t>Supply Chain Management (SCM) is the oversight and management of the flow of goods and services, including all processes that transform raw materials into final products. </a:t>
            </a:r>
          </a:p>
          <a:p>
            <a:r>
              <a:rPr lang="en-US" dirty="0"/>
              <a:t>It involves the active streamlining of a business's supply-side activities to maximize customer value and gain a competitive advantage in the marketplace.</a:t>
            </a:r>
          </a:p>
          <a:p>
            <a:r>
              <a:rPr lang="en-US" b="1" dirty="0"/>
              <a:t>Key Components of Supply Chain Management:</a:t>
            </a:r>
          </a:p>
          <a:p>
            <a:pPr lvl="1">
              <a:buFont typeface="+mj-lt"/>
              <a:buAutoNum type="arabicPeriod"/>
            </a:pPr>
            <a:r>
              <a:rPr lang="en-US" b="1" dirty="0"/>
              <a:t>Planning</a:t>
            </a:r>
            <a:r>
              <a:rPr lang="en-US" dirty="0"/>
              <a:t>: Determining what resources are needed to meet customer demands, including inventory levels, production schedules, and transportation logistics.</a:t>
            </a:r>
          </a:p>
          <a:p>
            <a:pPr lvl="1">
              <a:buFont typeface="+mj-lt"/>
              <a:buAutoNum type="arabicPeriod"/>
            </a:pPr>
            <a:r>
              <a:rPr lang="en-US" b="1" dirty="0"/>
              <a:t>Sourcing</a:t>
            </a:r>
            <a:r>
              <a:rPr lang="en-US" dirty="0"/>
              <a:t>: Selecting suppliers that provide the goods and services needed to create the product. This includes negotiating contracts and monitoring supplier performance.</a:t>
            </a:r>
          </a:p>
          <a:p>
            <a:pPr lvl="1">
              <a:buFont typeface="+mj-lt"/>
              <a:buAutoNum type="arabicPeriod"/>
            </a:pPr>
            <a:r>
              <a:rPr lang="en-US" b="1" dirty="0"/>
              <a:t>Manufacturing</a:t>
            </a:r>
            <a:r>
              <a:rPr lang="en-US" dirty="0"/>
              <a:t>: Converting raw materials into finished products through a series of processes and operations.</a:t>
            </a:r>
          </a:p>
          <a:p>
            <a:pPr lvl="1">
              <a:buFont typeface="+mj-lt"/>
              <a:buAutoNum type="arabicPeriod"/>
            </a:pPr>
            <a:r>
              <a:rPr lang="en-US" b="1" dirty="0"/>
              <a:t>Delivery and Logistics, marketing</a:t>
            </a:r>
            <a:r>
              <a:rPr lang="en-US" dirty="0"/>
              <a:t>: Managing the transportation and storage of goods to ensure timely delivery to customers.</a:t>
            </a:r>
          </a:p>
          <a:p>
            <a:pPr lvl="1">
              <a:buFont typeface="+mj-lt"/>
              <a:buAutoNum type="arabicPeriod"/>
            </a:pPr>
            <a:r>
              <a:rPr lang="en-US" b="1" dirty="0"/>
              <a:t>Return and Reverse Logistics</a:t>
            </a:r>
            <a:r>
              <a:rPr lang="en-US" dirty="0"/>
              <a:t>: Handling returns and exchanges, including managing the reverse flow of goods</a:t>
            </a:r>
          </a:p>
          <a:p>
            <a:endParaRPr lang="en-US" dirty="0"/>
          </a:p>
        </p:txBody>
      </p:sp>
    </p:spTree>
    <p:extLst>
      <p:ext uri="{BB962C8B-B14F-4D97-AF65-F5344CB8AC3E}">
        <p14:creationId xmlns:p14="http://schemas.microsoft.com/office/powerpoint/2010/main" val="2588581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05F8-8890-BFFC-F4B4-78071CBF3631}"/>
              </a:ext>
            </a:extLst>
          </p:cNvPr>
          <p:cNvSpPr>
            <a:spLocks noGrp="1"/>
          </p:cNvSpPr>
          <p:nvPr>
            <p:ph type="title"/>
          </p:nvPr>
        </p:nvSpPr>
        <p:spPr/>
        <p:txBody>
          <a:bodyPr/>
          <a:lstStyle/>
          <a:p>
            <a:r>
              <a:rPr lang="en-US" dirty="0"/>
              <a:t>Examples - SCM</a:t>
            </a:r>
          </a:p>
        </p:txBody>
      </p:sp>
      <p:sp>
        <p:nvSpPr>
          <p:cNvPr id="3" name="Content Placeholder 2">
            <a:extLst>
              <a:ext uri="{FF2B5EF4-FFF2-40B4-BE49-F238E27FC236}">
                <a16:creationId xmlns:a16="http://schemas.microsoft.com/office/drawing/2014/main" id="{0287B7B2-6A57-A3DE-AF7D-4D1D975FF14A}"/>
              </a:ext>
            </a:extLst>
          </p:cNvPr>
          <p:cNvSpPr>
            <a:spLocks noGrp="1"/>
          </p:cNvSpPr>
          <p:nvPr>
            <p:ph idx="1"/>
          </p:nvPr>
        </p:nvSpPr>
        <p:spPr/>
        <p:txBody>
          <a:bodyPr>
            <a:normAutofit fontScale="85000" lnSpcReduction="20000"/>
          </a:bodyPr>
          <a:lstStyle/>
          <a:p>
            <a:r>
              <a:rPr lang="en-US" b="1" dirty="0"/>
              <a:t>Apple Inc.</a:t>
            </a:r>
            <a:r>
              <a:rPr lang="en-US" dirty="0"/>
              <a:t>:</a:t>
            </a:r>
          </a:p>
          <a:p>
            <a:pPr lvl="1"/>
            <a:r>
              <a:rPr lang="en-US" b="1" dirty="0"/>
              <a:t>Description</a:t>
            </a:r>
            <a:r>
              <a:rPr lang="en-US" dirty="0"/>
              <a:t>: Apple is renowned for its efficient supply chain management, which is integral to its success in the electronics industry.</a:t>
            </a:r>
          </a:p>
          <a:p>
            <a:pPr lvl="1"/>
            <a:r>
              <a:rPr lang="en-US" b="1" dirty="0"/>
              <a:t>Example</a:t>
            </a:r>
            <a:r>
              <a:rPr lang="en-US" dirty="0"/>
              <a:t>: Apple coordinates with numerous suppliers worldwide for components like processors, screens, and batteries. The company uses advanced forecasting and inventory management to ensure timely product launches and availability.</a:t>
            </a:r>
          </a:p>
          <a:p>
            <a:pPr lvl="1"/>
            <a:r>
              <a:rPr lang="en-US" b="1" dirty="0"/>
              <a:t>Benefit</a:t>
            </a:r>
            <a:r>
              <a:rPr lang="en-US" dirty="0"/>
              <a:t>: This efficient SCM allows Apple to minimize costs, reduce lead times, and maintain high product quality.</a:t>
            </a:r>
          </a:p>
          <a:p>
            <a:r>
              <a:rPr lang="en-US" b="1" dirty="0"/>
              <a:t>Amazon</a:t>
            </a:r>
            <a:r>
              <a:rPr lang="en-US" dirty="0"/>
              <a:t>:</a:t>
            </a:r>
          </a:p>
          <a:p>
            <a:pPr lvl="1"/>
            <a:r>
              <a:rPr lang="en-US" b="1" dirty="0"/>
              <a:t>Description</a:t>
            </a:r>
            <a:r>
              <a:rPr lang="en-US" dirty="0"/>
              <a:t>: Amazon's SCM is a cornerstone of its ability to provide fast and reliable delivery services.</a:t>
            </a:r>
          </a:p>
          <a:p>
            <a:pPr lvl="1"/>
            <a:r>
              <a:rPr lang="en-US" b="1" dirty="0"/>
              <a:t>Example</a:t>
            </a:r>
            <a:r>
              <a:rPr lang="en-US" dirty="0"/>
              <a:t>: Amazon uses advanced algorithms for demand forecasting and inventory placement. It has a vast network of fulfillment centers strategically located to optimize delivery times.</a:t>
            </a:r>
          </a:p>
          <a:p>
            <a:pPr lvl="1"/>
            <a:r>
              <a:rPr lang="en-US" b="1" dirty="0"/>
              <a:t>Benefit</a:t>
            </a:r>
            <a:r>
              <a:rPr lang="en-US" dirty="0"/>
              <a:t>: This allows Amazon to offer same-day or next-day delivery, enhancing customer satisfaction and loyalty.</a:t>
            </a:r>
          </a:p>
          <a:p>
            <a:pPr>
              <a:buFont typeface="Arial" panose="020B0604020202020204" pitchFamily="34" charset="0"/>
              <a:buChar char="•"/>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7926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6518-17BD-262B-CB6B-40DACD72F9CC}"/>
              </a:ext>
            </a:extLst>
          </p:cNvPr>
          <p:cNvSpPr>
            <a:spLocks noGrp="1"/>
          </p:cNvSpPr>
          <p:nvPr>
            <p:ph type="title"/>
          </p:nvPr>
        </p:nvSpPr>
        <p:spPr/>
        <p:txBody>
          <a:bodyPr/>
          <a:lstStyle/>
          <a:p>
            <a:r>
              <a:rPr lang="en-US" dirty="0"/>
              <a:t>Benefits - SCM</a:t>
            </a:r>
          </a:p>
        </p:txBody>
      </p:sp>
      <p:sp>
        <p:nvSpPr>
          <p:cNvPr id="3" name="Content Placeholder 2">
            <a:extLst>
              <a:ext uri="{FF2B5EF4-FFF2-40B4-BE49-F238E27FC236}">
                <a16:creationId xmlns:a16="http://schemas.microsoft.com/office/drawing/2014/main" id="{C1BCDBE8-1769-3352-4A14-D40CBB0942EC}"/>
              </a:ext>
            </a:extLst>
          </p:cNvPr>
          <p:cNvSpPr>
            <a:spLocks noGrp="1"/>
          </p:cNvSpPr>
          <p:nvPr>
            <p:ph idx="1"/>
          </p:nvPr>
        </p:nvSpPr>
        <p:spPr/>
        <p:txBody>
          <a:bodyPr>
            <a:normAutofit fontScale="92500" lnSpcReduction="10000"/>
          </a:bodyPr>
          <a:lstStyle/>
          <a:p>
            <a:pPr>
              <a:buFont typeface="+mj-lt"/>
              <a:buAutoNum type="arabicPeriod"/>
            </a:pPr>
            <a:r>
              <a:rPr lang="en-US" b="1" dirty="0"/>
              <a:t>Cost Reduction</a:t>
            </a:r>
            <a:r>
              <a:rPr lang="en-US" dirty="0"/>
              <a:t>: Efficient SCM helps in minimizing costs associated with production, transportation, and storage.</a:t>
            </a:r>
          </a:p>
          <a:p>
            <a:pPr>
              <a:buFont typeface="+mj-lt"/>
              <a:buAutoNum type="arabicPeriod"/>
            </a:pPr>
            <a:r>
              <a:rPr lang="en-US" b="1" dirty="0"/>
              <a:t>Improved Efficiency</a:t>
            </a:r>
            <a:r>
              <a:rPr lang="en-US" dirty="0"/>
              <a:t>: Streamlined processes reduce lead times and increase productivity.</a:t>
            </a:r>
          </a:p>
          <a:p>
            <a:pPr>
              <a:buFont typeface="+mj-lt"/>
              <a:buAutoNum type="arabicPeriod"/>
            </a:pPr>
            <a:r>
              <a:rPr lang="en-US" b="1" dirty="0"/>
              <a:t>Better Quality Control</a:t>
            </a:r>
            <a:r>
              <a:rPr lang="en-US" dirty="0"/>
              <a:t>: Close coordination with suppliers ensures high-quality raw materials and components.</a:t>
            </a:r>
          </a:p>
          <a:p>
            <a:pPr>
              <a:buFont typeface="+mj-lt"/>
              <a:buAutoNum type="arabicPeriod"/>
            </a:pPr>
            <a:r>
              <a:rPr lang="en-US" b="1" dirty="0"/>
              <a:t>Customer Satisfaction</a:t>
            </a:r>
            <a:r>
              <a:rPr lang="en-US" dirty="0"/>
              <a:t>: Timely delivery of products enhances customer satisfaction and loyalty.</a:t>
            </a:r>
          </a:p>
          <a:p>
            <a:pPr>
              <a:buFont typeface="+mj-lt"/>
              <a:buAutoNum type="arabicPeriod"/>
            </a:pPr>
            <a:r>
              <a:rPr lang="en-US" b="1" dirty="0"/>
              <a:t>Risk Mitigation</a:t>
            </a:r>
            <a:r>
              <a:rPr lang="en-US" dirty="0"/>
              <a:t>: Proactive SCM practices help in identifying and mitigating risks related to supply disruptions, market changes, and other uncertainties.</a:t>
            </a:r>
          </a:p>
          <a:p>
            <a:pPr marL="0" indent="0">
              <a:buNone/>
            </a:pPr>
            <a:endParaRPr lang="en-US" dirty="0"/>
          </a:p>
        </p:txBody>
      </p:sp>
    </p:spTree>
    <p:extLst>
      <p:ext uri="{BB962C8B-B14F-4D97-AF65-F5344CB8AC3E}">
        <p14:creationId xmlns:p14="http://schemas.microsoft.com/office/powerpoint/2010/main" val="184159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A914-713C-6B30-3510-C18913E98D7B}"/>
              </a:ext>
            </a:extLst>
          </p:cNvPr>
          <p:cNvSpPr>
            <a:spLocks noGrp="1"/>
          </p:cNvSpPr>
          <p:nvPr>
            <p:ph type="title"/>
          </p:nvPr>
        </p:nvSpPr>
        <p:spPr/>
        <p:txBody>
          <a:bodyPr/>
          <a:lstStyle/>
          <a:p>
            <a:r>
              <a:rPr lang="en-US" dirty="0"/>
              <a:t>Challenges in SCM</a:t>
            </a:r>
          </a:p>
        </p:txBody>
      </p:sp>
      <p:sp>
        <p:nvSpPr>
          <p:cNvPr id="3" name="Content Placeholder 2">
            <a:extLst>
              <a:ext uri="{FF2B5EF4-FFF2-40B4-BE49-F238E27FC236}">
                <a16:creationId xmlns:a16="http://schemas.microsoft.com/office/drawing/2014/main" id="{58A5E2FC-125D-91BB-F8C2-782181EDA2B6}"/>
              </a:ext>
            </a:extLst>
          </p:cNvPr>
          <p:cNvSpPr>
            <a:spLocks noGrp="1"/>
          </p:cNvSpPr>
          <p:nvPr>
            <p:ph idx="1"/>
          </p:nvPr>
        </p:nvSpPr>
        <p:spPr/>
        <p:txBody>
          <a:bodyPr>
            <a:normAutofit fontScale="92500" lnSpcReduction="20000"/>
          </a:bodyPr>
          <a:lstStyle/>
          <a:p>
            <a:pPr>
              <a:buFont typeface="+mj-lt"/>
              <a:buAutoNum type="arabicPeriod"/>
            </a:pPr>
            <a:r>
              <a:rPr lang="en-US" b="1" dirty="0"/>
              <a:t>Demand Variability</a:t>
            </a:r>
            <a:r>
              <a:rPr lang="en-US" dirty="0"/>
              <a:t>: Fluctuations in customer demand can complicate inventory management and production planning.</a:t>
            </a:r>
          </a:p>
          <a:p>
            <a:pPr>
              <a:buFont typeface="+mj-lt"/>
              <a:buAutoNum type="arabicPeriod"/>
            </a:pPr>
            <a:r>
              <a:rPr lang="en-US" b="1" dirty="0"/>
              <a:t>Globalization</a:t>
            </a:r>
            <a:r>
              <a:rPr lang="en-US" dirty="0"/>
              <a:t>: Managing a global supply chain involves navigating different regulatory environments, cultural differences, and logistical complexities.</a:t>
            </a:r>
          </a:p>
          <a:p>
            <a:pPr>
              <a:buFont typeface="+mj-lt"/>
              <a:buAutoNum type="arabicPeriod"/>
            </a:pPr>
            <a:r>
              <a:rPr lang="en-US" b="1" dirty="0"/>
              <a:t>Technology Integration</a:t>
            </a:r>
            <a:r>
              <a:rPr lang="en-US" dirty="0"/>
              <a:t>: Implementing and maintaining advanced SCM technologies can be costly and require continuous updates and training.</a:t>
            </a:r>
          </a:p>
          <a:p>
            <a:pPr>
              <a:buFont typeface="+mj-lt"/>
              <a:buAutoNum type="arabicPeriod"/>
            </a:pPr>
            <a:r>
              <a:rPr lang="en-US" b="1" dirty="0"/>
              <a:t>Sustainability</a:t>
            </a:r>
            <a:r>
              <a:rPr lang="en-US" dirty="0"/>
              <a:t>: Increasing pressure to adopt environmentally sustainable practices can complicate supply chain operations.</a:t>
            </a:r>
          </a:p>
          <a:p>
            <a:pPr>
              <a:buFont typeface="+mj-lt"/>
              <a:buAutoNum type="arabicPeriod"/>
            </a:pPr>
            <a:r>
              <a:rPr lang="en-US" b="1" dirty="0"/>
              <a:t>Supplier Reliability</a:t>
            </a:r>
            <a:r>
              <a:rPr lang="en-US" dirty="0"/>
              <a:t>: Dependence on suppliers can pose risks if they face disruptions or fail to meet quality standards.</a:t>
            </a:r>
          </a:p>
          <a:p>
            <a:pPr marL="0" indent="0">
              <a:buNone/>
            </a:pPr>
            <a:endParaRPr lang="en-US" dirty="0"/>
          </a:p>
        </p:txBody>
      </p:sp>
    </p:spTree>
    <p:extLst>
      <p:ext uri="{BB962C8B-B14F-4D97-AF65-F5344CB8AC3E}">
        <p14:creationId xmlns:p14="http://schemas.microsoft.com/office/powerpoint/2010/main" val="3920815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CD7F-E32C-A5D3-26D4-42A871997352}"/>
              </a:ext>
            </a:extLst>
          </p:cNvPr>
          <p:cNvSpPr>
            <a:spLocks noGrp="1"/>
          </p:cNvSpPr>
          <p:nvPr>
            <p:ph type="title"/>
          </p:nvPr>
        </p:nvSpPr>
        <p:spPr/>
        <p:txBody>
          <a:bodyPr/>
          <a:lstStyle/>
          <a:p>
            <a:r>
              <a:rPr lang="en-US" dirty="0"/>
              <a:t>EIM- Enterprise Information Management</a:t>
            </a:r>
          </a:p>
        </p:txBody>
      </p:sp>
      <p:sp>
        <p:nvSpPr>
          <p:cNvPr id="3" name="Content Placeholder 2">
            <a:extLst>
              <a:ext uri="{FF2B5EF4-FFF2-40B4-BE49-F238E27FC236}">
                <a16:creationId xmlns:a16="http://schemas.microsoft.com/office/drawing/2014/main" id="{93426E0C-EE90-4B83-F570-7495F007DB38}"/>
              </a:ext>
            </a:extLst>
          </p:cNvPr>
          <p:cNvSpPr>
            <a:spLocks noGrp="1"/>
          </p:cNvSpPr>
          <p:nvPr>
            <p:ph idx="1"/>
          </p:nvPr>
        </p:nvSpPr>
        <p:spPr/>
        <p:txBody>
          <a:bodyPr/>
          <a:lstStyle/>
          <a:p>
            <a:r>
              <a:rPr lang="en-US" dirty="0"/>
              <a:t>Enterprise Information Management (EIM) refers to the comprehensive framework and strategy used by organizations to manage, optimize, and leverage their data and information assets across the enterprise. </a:t>
            </a:r>
          </a:p>
          <a:p>
            <a:r>
              <a:rPr lang="en-US" dirty="0"/>
              <a:t>The goal of EIM is to ensure that data is accurate, consistent, accessible, and secure, thereby enabling informed decision-making and operational efficiency.</a:t>
            </a:r>
          </a:p>
          <a:p>
            <a:r>
              <a:rPr lang="en-US" dirty="0"/>
              <a:t>EIM is a set of technologies and practices that maximize the value of information as it flows across the enterprise.</a:t>
            </a:r>
          </a:p>
        </p:txBody>
      </p:sp>
    </p:spTree>
    <p:extLst>
      <p:ext uri="{BB962C8B-B14F-4D97-AF65-F5344CB8AC3E}">
        <p14:creationId xmlns:p14="http://schemas.microsoft.com/office/powerpoint/2010/main" val="1450092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FD35-6665-A014-2C59-D945506FFBA3}"/>
              </a:ext>
            </a:extLst>
          </p:cNvPr>
          <p:cNvSpPr>
            <a:spLocks noGrp="1"/>
          </p:cNvSpPr>
          <p:nvPr>
            <p:ph type="title"/>
          </p:nvPr>
        </p:nvSpPr>
        <p:spPr/>
        <p:txBody>
          <a:bodyPr/>
          <a:lstStyle/>
          <a:p>
            <a:r>
              <a:rPr lang="en-US" dirty="0"/>
              <a:t>Components of EIM</a:t>
            </a:r>
          </a:p>
        </p:txBody>
      </p:sp>
      <p:sp>
        <p:nvSpPr>
          <p:cNvPr id="3" name="Content Placeholder 2">
            <a:extLst>
              <a:ext uri="{FF2B5EF4-FFF2-40B4-BE49-F238E27FC236}">
                <a16:creationId xmlns:a16="http://schemas.microsoft.com/office/drawing/2014/main" id="{6DD11BAD-7F6A-C9E9-C14D-E79FB26C8BCC}"/>
              </a:ext>
            </a:extLst>
          </p:cNvPr>
          <p:cNvSpPr>
            <a:spLocks noGrp="1"/>
          </p:cNvSpPr>
          <p:nvPr>
            <p:ph idx="1"/>
          </p:nvPr>
        </p:nvSpPr>
        <p:spPr/>
        <p:txBody>
          <a:bodyPr>
            <a:normAutofit fontScale="85000" lnSpcReduction="10000"/>
          </a:bodyPr>
          <a:lstStyle/>
          <a:p>
            <a:pPr>
              <a:buFont typeface="+mj-lt"/>
              <a:buAutoNum type="arabicPeriod"/>
            </a:pPr>
            <a:r>
              <a:rPr lang="en-US" b="1" dirty="0"/>
              <a:t>Data Governance</a:t>
            </a:r>
            <a:r>
              <a:rPr lang="en-US" dirty="0"/>
              <a:t>:</a:t>
            </a:r>
          </a:p>
          <a:p>
            <a:pPr marL="742950" lvl="1" indent="-285750">
              <a:buFont typeface="+mj-lt"/>
              <a:buAutoNum type="arabicPeriod"/>
            </a:pPr>
            <a:r>
              <a:rPr lang="en-US" dirty="0"/>
              <a:t>Establishes policies and procedures for managing data quality, integrity, and security.</a:t>
            </a:r>
          </a:p>
          <a:p>
            <a:pPr marL="742950" lvl="1" indent="-285750">
              <a:buFont typeface="+mj-lt"/>
              <a:buAutoNum type="arabicPeriod"/>
            </a:pPr>
            <a:r>
              <a:rPr lang="en-US" dirty="0"/>
              <a:t>Ensures compliance with regulations and standards.</a:t>
            </a:r>
          </a:p>
          <a:p>
            <a:pPr>
              <a:buFont typeface="+mj-lt"/>
              <a:buAutoNum type="arabicPeriod"/>
            </a:pPr>
            <a:r>
              <a:rPr lang="en-US" b="1" dirty="0"/>
              <a:t>Data Integration</a:t>
            </a:r>
            <a:r>
              <a:rPr lang="en-US" dirty="0"/>
              <a:t>:</a:t>
            </a:r>
          </a:p>
          <a:p>
            <a:pPr marL="742950" lvl="1" indent="-285750">
              <a:buFont typeface="+mj-lt"/>
              <a:buAutoNum type="arabicPeriod"/>
            </a:pPr>
            <a:r>
              <a:rPr lang="en-US" dirty="0"/>
              <a:t>Combines data from different sources into a unified view.</a:t>
            </a:r>
          </a:p>
          <a:p>
            <a:pPr marL="742950" lvl="1" indent="-285750">
              <a:buFont typeface="+mj-lt"/>
              <a:buAutoNum type="arabicPeriod"/>
            </a:pPr>
            <a:r>
              <a:rPr lang="en-US" dirty="0"/>
              <a:t>Facilitates seamless data flow across systems and departments.</a:t>
            </a:r>
          </a:p>
          <a:p>
            <a:pPr>
              <a:buFont typeface="+mj-lt"/>
              <a:buAutoNum type="arabicPeriod"/>
            </a:pPr>
            <a:r>
              <a:rPr lang="en-US" b="1" dirty="0"/>
              <a:t>Data Quality Management</a:t>
            </a:r>
            <a:r>
              <a:rPr lang="en-US" dirty="0"/>
              <a:t>:</a:t>
            </a:r>
          </a:p>
          <a:p>
            <a:pPr marL="742950" lvl="1" indent="-285750">
              <a:buFont typeface="+mj-lt"/>
              <a:buAutoNum type="arabicPeriod"/>
            </a:pPr>
            <a:r>
              <a:rPr lang="en-US" dirty="0"/>
              <a:t>Ensures data accuracy, completeness, and reliability.</a:t>
            </a:r>
          </a:p>
          <a:p>
            <a:pPr marL="742950" lvl="1" indent="-285750">
              <a:buFont typeface="+mj-lt"/>
              <a:buAutoNum type="arabicPeriod"/>
            </a:pPr>
            <a:r>
              <a:rPr lang="en-US" dirty="0"/>
              <a:t>Involves data cleansing, validation, and enrichment processes.</a:t>
            </a:r>
          </a:p>
          <a:p>
            <a:pPr>
              <a:buFont typeface="+mj-lt"/>
              <a:buAutoNum type="arabicPeriod"/>
            </a:pPr>
            <a:r>
              <a:rPr lang="en-US" b="1" dirty="0"/>
              <a:t>Master Data Management (MDM)</a:t>
            </a:r>
            <a:r>
              <a:rPr lang="en-US" dirty="0"/>
              <a:t>:</a:t>
            </a:r>
          </a:p>
          <a:p>
            <a:pPr marL="742950" lvl="1" indent="-285750">
              <a:buFont typeface="+mj-lt"/>
              <a:buAutoNum type="arabicPeriod"/>
            </a:pPr>
            <a:r>
              <a:rPr lang="en-US" dirty="0"/>
              <a:t>Manages key business entities (customers, products, employees) to ensure a single, consistent view.</a:t>
            </a:r>
          </a:p>
          <a:p>
            <a:pPr marL="742950" lvl="1" indent="-285750">
              <a:buFont typeface="+mj-lt"/>
              <a:buAutoNum type="arabicPeriod"/>
            </a:pPr>
            <a:r>
              <a:rPr lang="en-US" dirty="0"/>
              <a:t>Enhances data consistency across the organization.</a:t>
            </a:r>
          </a:p>
          <a:p>
            <a:endParaRPr lang="en-US" dirty="0"/>
          </a:p>
        </p:txBody>
      </p:sp>
    </p:spTree>
    <p:extLst>
      <p:ext uri="{BB962C8B-B14F-4D97-AF65-F5344CB8AC3E}">
        <p14:creationId xmlns:p14="http://schemas.microsoft.com/office/powerpoint/2010/main" val="2718964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4426-FE72-34D7-3F78-C4986BC67673}"/>
              </a:ext>
            </a:extLst>
          </p:cNvPr>
          <p:cNvSpPr>
            <a:spLocks noGrp="1"/>
          </p:cNvSpPr>
          <p:nvPr>
            <p:ph type="title"/>
          </p:nvPr>
        </p:nvSpPr>
        <p:spPr/>
        <p:txBody>
          <a:bodyPr/>
          <a:lstStyle/>
          <a:p>
            <a:r>
              <a:rPr lang="en-US" dirty="0"/>
              <a:t>Components of EIM</a:t>
            </a:r>
          </a:p>
        </p:txBody>
      </p:sp>
      <p:sp>
        <p:nvSpPr>
          <p:cNvPr id="3" name="Content Placeholder 2">
            <a:extLst>
              <a:ext uri="{FF2B5EF4-FFF2-40B4-BE49-F238E27FC236}">
                <a16:creationId xmlns:a16="http://schemas.microsoft.com/office/drawing/2014/main" id="{50671958-5F14-8E3C-47B0-534ED30080D3}"/>
              </a:ext>
            </a:extLst>
          </p:cNvPr>
          <p:cNvSpPr>
            <a:spLocks noGrp="1"/>
          </p:cNvSpPr>
          <p:nvPr>
            <p:ph idx="1"/>
          </p:nvPr>
        </p:nvSpPr>
        <p:spPr/>
        <p:txBody>
          <a:bodyPr>
            <a:normAutofit fontScale="92500" lnSpcReduction="20000"/>
          </a:bodyPr>
          <a:lstStyle/>
          <a:p>
            <a:pPr>
              <a:buFont typeface="+mj-lt"/>
              <a:buAutoNum type="arabicPeriod"/>
            </a:pPr>
            <a:r>
              <a:rPr lang="en-US" b="1" dirty="0"/>
              <a:t>Content Management</a:t>
            </a:r>
            <a:r>
              <a:rPr lang="en-US" dirty="0"/>
              <a:t>:</a:t>
            </a:r>
          </a:p>
          <a:p>
            <a:pPr marL="742950" lvl="1" indent="-285750">
              <a:buFont typeface="+mj-lt"/>
              <a:buAutoNum type="arabicPeriod"/>
            </a:pPr>
            <a:r>
              <a:rPr lang="en-US" dirty="0"/>
              <a:t>Manages unstructured data (documents, emails, videos) and structured data.</a:t>
            </a:r>
          </a:p>
          <a:p>
            <a:pPr marL="742950" lvl="1" indent="-285750">
              <a:buFont typeface="+mj-lt"/>
              <a:buAutoNum type="arabicPeriod"/>
            </a:pPr>
            <a:r>
              <a:rPr lang="en-US" dirty="0"/>
              <a:t>Involves storage, retrieval, and lifecycle management of content.</a:t>
            </a:r>
          </a:p>
          <a:p>
            <a:pPr>
              <a:buFont typeface="+mj-lt"/>
              <a:buAutoNum type="arabicPeriod"/>
            </a:pPr>
            <a:r>
              <a:rPr lang="en-US" b="1" dirty="0"/>
              <a:t>Information Security</a:t>
            </a:r>
            <a:r>
              <a:rPr lang="en-US" dirty="0"/>
              <a:t>:</a:t>
            </a:r>
          </a:p>
          <a:p>
            <a:pPr marL="742950" lvl="1" indent="-285750">
              <a:buFont typeface="+mj-lt"/>
              <a:buAutoNum type="arabicPeriod"/>
            </a:pPr>
            <a:r>
              <a:rPr lang="en-US" dirty="0"/>
              <a:t>Protects data from unauthorized access and breaches.</a:t>
            </a:r>
          </a:p>
          <a:p>
            <a:pPr marL="742950" lvl="1" indent="-285750">
              <a:buFont typeface="+mj-lt"/>
              <a:buAutoNum type="arabicPeriod"/>
            </a:pPr>
            <a:r>
              <a:rPr lang="en-US" dirty="0"/>
              <a:t>Implements encryption, access controls, and security policies.</a:t>
            </a:r>
          </a:p>
          <a:p>
            <a:pPr>
              <a:buFont typeface="+mj-lt"/>
              <a:buAutoNum type="arabicPeriod"/>
            </a:pPr>
            <a:r>
              <a:rPr lang="en-US" b="1" dirty="0"/>
              <a:t>Business Intelligence (BI) and Analytics</a:t>
            </a:r>
            <a:r>
              <a:rPr lang="en-US" dirty="0"/>
              <a:t>:</a:t>
            </a:r>
          </a:p>
          <a:p>
            <a:pPr marL="742950" lvl="1" indent="-285750">
              <a:buFont typeface="+mj-lt"/>
              <a:buAutoNum type="arabicPeriod"/>
            </a:pPr>
            <a:r>
              <a:rPr lang="en-US" dirty="0"/>
              <a:t>Analyzes data to provide insights for decision-making.</a:t>
            </a:r>
          </a:p>
          <a:p>
            <a:pPr marL="742950" lvl="1" indent="-285750">
              <a:buFont typeface="+mj-lt"/>
              <a:buAutoNum type="arabicPeriod"/>
            </a:pPr>
            <a:r>
              <a:rPr lang="en-US" dirty="0"/>
              <a:t>Uses tools for reporting, dashboards, and predictive analytics.</a:t>
            </a:r>
          </a:p>
          <a:p>
            <a:pPr>
              <a:buFont typeface="+mj-lt"/>
              <a:buAutoNum type="arabicPeriod"/>
            </a:pPr>
            <a:r>
              <a:rPr lang="en-US" b="1" dirty="0"/>
              <a:t>Data Architecture</a:t>
            </a:r>
            <a:r>
              <a:rPr lang="en-US" dirty="0"/>
              <a:t>:</a:t>
            </a:r>
          </a:p>
          <a:p>
            <a:pPr marL="742950" lvl="1" indent="-285750">
              <a:buFont typeface="+mj-lt"/>
              <a:buAutoNum type="arabicPeriod"/>
            </a:pPr>
            <a:r>
              <a:rPr lang="en-US" dirty="0"/>
              <a:t>Defines the structure and design of data systems.</a:t>
            </a:r>
          </a:p>
          <a:p>
            <a:pPr marL="742950" lvl="1" indent="-285750">
              <a:buFont typeface="+mj-lt"/>
              <a:buAutoNum type="arabicPeriod"/>
            </a:pPr>
            <a:r>
              <a:rPr lang="en-US" dirty="0"/>
              <a:t>Ensures data is stored and processed efficiently.</a:t>
            </a:r>
          </a:p>
          <a:p>
            <a:endParaRPr lang="en-US" dirty="0"/>
          </a:p>
        </p:txBody>
      </p:sp>
    </p:spTree>
    <p:extLst>
      <p:ext uri="{BB962C8B-B14F-4D97-AF65-F5344CB8AC3E}">
        <p14:creationId xmlns:p14="http://schemas.microsoft.com/office/powerpoint/2010/main" val="615333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Top 10 Popular Technologies For Enterprise Software Development | SPEC ...">
            <a:extLst>
              <a:ext uri="{FF2B5EF4-FFF2-40B4-BE49-F238E27FC236}">
                <a16:creationId xmlns:a16="http://schemas.microsoft.com/office/drawing/2014/main" id="{0496EDAB-6F30-4EB9-BF76-B8078A16BD6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338" r="1" b="1"/>
          <a:stretch/>
        </p:blipFill>
        <p:spPr bwMode="auto">
          <a:xfrm>
            <a:off x="865141" y="871147"/>
            <a:ext cx="10488660" cy="5114714"/>
          </a:xfrm>
          <a:prstGeom prst="rect">
            <a:avLst/>
          </a:prstGeom>
          <a:noFill/>
          <a:extLst>
            <a:ext uri="{909E8E84-426E-40DD-AFC4-6F175D3DCCD1}">
              <a14:hiddenFill xmlns:a14="http://schemas.microsoft.com/office/drawing/2010/main">
                <a:solidFill>
                  <a:srgbClr val="FFFFFF"/>
                </a:solidFill>
              </a14:hiddenFill>
            </a:ext>
          </a:extLst>
        </p:spPr>
      </p:pic>
      <p:cxnSp>
        <p:nvCxnSpPr>
          <p:cNvPr id="4118" name="Straight Connector 4117">
            <a:extLst>
              <a:ext uri="{FF2B5EF4-FFF2-40B4-BE49-F238E27FC236}">
                <a16:creationId xmlns:a16="http://schemas.microsoft.com/office/drawing/2014/main" id="{EBC8029E-E679-5CC4-DE1F-B1AA37452C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5966048"/>
            <a:ext cx="104775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AutoShape 2" descr="Top 10 Popular Technologies For Enterprise Software Development | SPEC ...">
            <a:extLst>
              <a:ext uri="{FF2B5EF4-FFF2-40B4-BE49-F238E27FC236}">
                <a16:creationId xmlns:a16="http://schemas.microsoft.com/office/drawing/2014/main" id="{A02A8361-6E0B-D5B4-6939-EBBBEC90A9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16059310-0F78-89A4-C184-318CEE1A4ED4}"/>
              </a:ext>
            </a:extLst>
          </p:cNvPr>
          <p:cNvSpPr txBox="1"/>
          <p:nvPr/>
        </p:nvSpPr>
        <p:spPr>
          <a:xfrm>
            <a:off x="1198880" y="6136640"/>
            <a:ext cx="9347200" cy="369332"/>
          </a:xfrm>
          <a:prstGeom prst="rect">
            <a:avLst/>
          </a:prstGeom>
          <a:noFill/>
        </p:spPr>
        <p:txBody>
          <a:bodyPr wrap="square" rtlCol="0">
            <a:spAutoFit/>
          </a:bodyPr>
          <a:lstStyle/>
          <a:p>
            <a:r>
              <a:rPr lang="en-US"/>
              <a:t>Top 10 technologies to build enterprise software</a:t>
            </a:r>
            <a:endParaRPr lang="en-US" dirty="0"/>
          </a:p>
        </p:txBody>
      </p:sp>
    </p:spTree>
    <p:extLst>
      <p:ext uri="{BB962C8B-B14F-4D97-AF65-F5344CB8AC3E}">
        <p14:creationId xmlns:p14="http://schemas.microsoft.com/office/powerpoint/2010/main" val="121759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067F-1F84-B84B-E6A1-5D217101D610}"/>
              </a:ext>
            </a:extLst>
          </p:cNvPr>
          <p:cNvSpPr>
            <a:spLocks noGrp="1"/>
          </p:cNvSpPr>
          <p:nvPr>
            <p:ph type="title"/>
          </p:nvPr>
        </p:nvSpPr>
        <p:spPr/>
        <p:txBody>
          <a:bodyPr/>
          <a:lstStyle/>
          <a:p>
            <a:r>
              <a:rPr lang="en-US" dirty="0"/>
              <a:t>Need for EMS</a:t>
            </a:r>
          </a:p>
        </p:txBody>
      </p:sp>
      <p:sp>
        <p:nvSpPr>
          <p:cNvPr id="3" name="Content Placeholder 2">
            <a:extLst>
              <a:ext uri="{FF2B5EF4-FFF2-40B4-BE49-F238E27FC236}">
                <a16:creationId xmlns:a16="http://schemas.microsoft.com/office/drawing/2014/main" id="{112D3075-E68C-D19D-F86B-3C93B7C5D623}"/>
              </a:ext>
            </a:extLst>
          </p:cNvPr>
          <p:cNvSpPr>
            <a:spLocks noGrp="1"/>
          </p:cNvSpPr>
          <p:nvPr>
            <p:ph idx="1"/>
          </p:nvPr>
        </p:nvSpPr>
        <p:spPr/>
        <p:txBody>
          <a:bodyPr>
            <a:normAutofit fontScale="85000" lnSpcReduction="20000"/>
          </a:bodyPr>
          <a:lstStyle/>
          <a:p>
            <a:pPr marL="0" indent="0">
              <a:buNone/>
            </a:pPr>
            <a:r>
              <a:rPr lang="en-US" b="1" dirty="0"/>
              <a:t>1. Integration of Business Processes</a:t>
            </a:r>
          </a:p>
          <a:p>
            <a:pPr lvl="1"/>
            <a:r>
              <a:rPr lang="en-US" b="1" dirty="0"/>
              <a:t>Need:</a:t>
            </a:r>
            <a:r>
              <a:rPr lang="en-US" dirty="0"/>
              <a:t> Businesses often have disparate systems for different functions (e.g., finance, HR, sales, inventory). </a:t>
            </a:r>
          </a:p>
          <a:p>
            <a:pPr lvl="1"/>
            <a:r>
              <a:rPr lang="en-US" b="1" dirty="0"/>
              <a:t>Solution Provided by EMS:</a:t>
            </a:r>
            <a:r>
              <a:rPr lang="en-US" dirty="0"/>
              <a:t> EMS integrates these systems into a single, cohesive platform, ensuring seamless data flow and process coordination across departments.</a:t>
            </a:r>
          </a:p>
          <a:p>
            <a:pPr lvl="1"/>
            <a:r>
              <a:rPr lang="en-US" b="1" dirty="0"/>
              <a:t>Example:</a:t>
            </a:r>
            <a:r>
              <a:rPr lang="en-US" dirty="0"/>
              <a:t> An EMS can link customer orders (sales) directly to inventory management, production planning, and financial reporting, ensuring that all departments have up-to-date information.</a:t>
            </a:r>
          </a:p>
          <a:p>
            <a:pPr marL="0" indent="0">
              <a:buNone/>
            </a:pPr>
            <a:r>
              <a:rPr lang="en-US" b="1" dirty="0"/>
              <a:t>2. Centralized Data Management</a:t>
            </a:r>
          </a:p>
          <a:p>
            <a:pPr lvl="1"/>
            <a:r>
              <a:rPr lang="en-US" b="1" dirty="0"/>
              <a:t>Need:</a:t>
            </a:r>
            <a:r>
              <a:rPr lang="en-US" dirty="0"/>
              <a:t> Companies generate vast amounts of data, which can become siloed in different systems, leading to inefficiencies and errors. </a:t>
            </a:r>
          </a:p>
          <a:p>
            <a:pPr lvl="1"/>
            <a:r>
              <a:rPr lang="en-US" b="1" dirty="0"/>
              <a:t>Solution Provided by EMS:</a:t>
            </a:r>
            <a:r>
              <a:rPr lang="en-US" dirty="0"/>
              <a:t> EMS centralizes data storage, providing a single source of truth for all business information. </a:t>
            </a:r>
          </a:p>
          <a:p>
            <a:pPr lvl="1"/>
            <a:r>
              <a:rPr lang="en-US" b="1" dirty="0"/>
              <a:t>Example:</a:t>
            </a:r>
            <a:r>
              <a:rPr lang="en-US" dirty="0"/>
              <a:t> With a centralized database, a company can ensure consistency in customer records, financial reports, and inventory data, facilitating accurate reporting and analysis.</a:t>
            </a:r>
          </a:p>
          <a:p>
            <a:pPr marL="0" indent="0">
              <a:buNone/>
            </a:pPr>
            <a:endParaRPr lang="en-US" dirty="0"/>
          </a:p>
        </p:txBody>
      </p:sp>
    </p:spTree>
    <p:extLst>
      <p:ext uri="{BB962C8B-B14F-4D97-AF65-F5344CB8AC3E}">
        <p14:creationId xmlns:p14="http://schemas.microsoft.com/office/powerpoint/2010/main" val="1161160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F55C205-DC45-5C5A-ABF2-EE0A0FC74FA0}"/>
              </a:ext>
            </a:extLst>
          </p:cNvPr>
          <p:cNvPicPr>
            <a:picLocks noGrp="1" noChangeAspect="1"/>
          </p:cNvPicPr>
          <p:nvPr>
            <p:ph idx="1"/>
          </p:nvPr>
        </p:nvPicPr>
        <p:blipFill rotWithShape="1">
          <a:blip r:embed="rId2"/>
          <a:srcRect b="900"/>
          <a:stretch/>
        </p:blipFill>
        <p:spPr>
          <a:xfrm>
            <a:off x="20" y="1282"/>
            <a:ext cx="12191980" cy="6856718"/>
          </a:xfrm>
          <a:prstGeom prst="rect">
            <a:avLst/>
          </a:prstGeom>
        </p:spPr>
      </p:pic>
    </p:spTree>
    <p:extLst>
      <p:ext uri="{BB962C8B-B14F-4D97-AF65-F5344CB8AC3E}">
        <p14:creationId xmlns:p14="http://schemas.microsoft.com/office/powerpoint/2010/main" val="1050072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E600-C2E8-7022-7967-A837462CEE01}"/>
              </a:ext>
            </a:extLst>
          </p:cNvPr>
          <p:cNvSpPr>
            <a:spLocks noGrp="1"/>
          </p:cNvSpPr>
          <p:nvPr>
            <p:ph type="title"/>
          </p:nvPr>
        </p:nvSpPr>
        <p:spPr>
          <a:xfrm>
            <a:off x="762001" y="1141711"/>
            <a:ext cx="3234466" cy="3474364"/>
          </a:xfrm>
        </p:spPr>
        <p:txBody>
          <a:bodyPr vert="horz" lIns="91440" tIns="45720" rIns="91440" bIns="45720" rtlCol="0" anchor="t">
            <a:normAutofit/>
          </a:bodyPr>
          <a:lstStyle/>
          <a:p>
            <a:r>
              <a:rPr lang="en-US" sz="3600" kern="1200">
                <a:solidFill>
                  <a:schemeClr val="tx1"/>
                </a:solidFill>
                <a:latin typeface="+mj-lt"/>
                <a:ea typeface="+mj-ea"/>
                <a:cs typeface="+mj-cs"/>
              </a:rPr>
              <a:t>Role of IS and IT in Enterprise Management</a:t>
            </a:r>
          </a:p>
        </p:txBody>
      </p:sp>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68CD690-BEB3-B6B5-0AA2-FD4827A76A4F}"/>
              </a:ext>
            </a:extLst>
          </p:cNvPr>
          <p:cNvPicPr>
            <a:picLocks noGrp="1" noChangeAspect="1"/>
          </p:cNvPicPr>
          <p:nvPr>
            <p:ph idx="1"/>
          </p:nvPr>
        </p:nvPicPr>
        <p:blipFill>
          <a:blip r:embed="rId2"/>
          <a:stretch>
            <a:fillRect/>
          </a:stretch>
        </p:blipFill>
        <p:spPr>
          <a:xfrm>
            <a:off x="4615543" y="1215816"/>
            <a:ext cx="6711317" cy="4446246"/>
          </a:xfrm>
          <a:prstGeom prst="rect">
            <a:avLst/>
          </a:prstGeom>
        </p:spPr>
      </p:pic>
    </p:spTree>
    <p:extLst>
      <p:ext uri="{BB962C8B-B14F-4D97-AF65-F5344CB8AC3E}">
        <p14:creationId xmlns:p14="http://schemas.microsoft.com/office/powerpoint/2010/main" val="2969534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black frame with text&#10;&#10;Description automatically generated">
            <a:extLst>
              <a:ext uri="{FF2B5EF4-FFF2-40B4-BE49-F238E27FC236}">
                <a16:creationId xmlns:a16="http://schemas.microsoft.com/office/drawing/2014/main" id="{E63598F6-64B9-8A6D-867E-C6B8DD2D946D}"/>
              </a:ext>
            </a:extLst>
          </p:cNvPr>
          <p:cNvPicPr>
            <a:picLocks noGrp="1" noChangeAspect="1"/>
          </p:cNvPicPr>
          <p:nvPr>
            <p:ph idx="1"/>
          </p:nvPr>
        </p:nvPicPr>
        <p:blipFill>
          <a:blip r:embed="rId2"/>
          <a:stretch>
            <a:fillRect/>
          </a:stretch>
        </p:blipFill>
        <p:spPr>
          <a:xfrm>
            <a:off x="2158850" y="643466"/>
            <a:ext cx="7874300" cy="5571067"/>
          </a:xfrm>
          <a:prstGeom prst="rect">
            <a:avLst/>
          </a:prstGeom>
        </p:spPr>
      </p:pic>
    </p:spTree>
    <p:extLst>
      <p:ext uri="{BB962C8B-B14F-4D97-AF65-F5344CB8AC3E}">
        <p14:creationId xmlns:p14="http://schemas.microsoft.com/office/powerpoint/2010/main" val="3272002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87DCDD-6F0D-CC39-4EB3-F84A57EE4427}"/>
              </a:ext>
            </a:extLst>
          </p:cNvPr>
          <p:cNvPicPr>
            <a:picLocks noGrp="1" noChangeAspect="1"/>
          </p:cNvPicPr>
          <p:nvPr>
            <p:ph idx="1"/>
          </p:nvPr>
        </p:nvPicPr>
        <p:blipFill>
          <a:blip r:embed="rId2"/>
          <a:stretch>
            <a:fillRect/>
          </a:stretch>
        </p:blipFill>
        <p:spPr>
          <a:xfrm>
            <a:off x="1999628" y="643466"/>
            <a:ext cx="8192744" cy="5571067"/>
          </a:xfrm>
          <a:prstGeom prst="rect">
            <a:avLst/>
          </a:prstGeom>
        </p:spPr>
      </p:pic>
    </p:spTree>
    <p:extLst>
      <p:ext uri="{BB962C8B-B14F-4D97-AF65-F5344CB8AC3E}">
        <p14:creationId xmlns:p14="http://schemas.microsoft.com/office/powerpoint/2010/main" val="3460450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8EB87D-DC2C-7E06-481A-7852C84016C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Role of IS in Enterprise Management</a:t>
            </a:r>
          </a:p>
        </p:txBody>
      </p:sp>
      <p:pic>
        <p:nvPicPr>
          <p:cNvPr id="5" name="Content Placeholder 4">
            <a:extLst>
              <a:ext uri="{FF2B5EF4-FFF2-40B4-BE49-F238E27FC236}">
                <a16:creationId xmlns:a16="http://schemas.microsoft.com/office/drawing/2014/main" id="{86F5C348-9710-8C2F-69D8-E2E4E8494C98}"/>
              </a:ext>
            </a:extLst>
          </p:cNvPr>
          <p:cNvPicPr>
            <a:picLocks noGrp="1" noChangeAspect="1"/>
          </p:cNvPicPr>
          <p:nvPr>
            <p:ph idx="1"/>
          </p:nvPr>
        </p:nvPicPr>
        <p:blipFill>
          <a:blip r:embed="rId2"/>
          <a:stretch>
            <a:fillRect/>
          </a:stretch>
        </p:blipFill>
        <p:spPr>
          <a:xfrm>
            <a:off x="2388877" y="2354239"/>
            <a:ext cx="7414245" cy="3948085"/>
          </a:xfrm>
          <a:prstGeom prst="rect">
            <a:avLst/>
          </a:prstGeom>
        </p:spPr>
      </p:pic>
    </p:spTree>
    <p:extLst>
      <p:ext uri="{BB962C8B-B14F-4D97-AF65-F5344CB8AC3E}">
        <p14:creationId xmlns:p14="http://schemas.microsoft.com/office/powerpoint/2010/main" val="1136602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932A87-95A3-192E-A1DD-6AE07EA3AE1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Role of IS in Enterprise Management</a:t>
            </a:r>
          </a:p>
        </p:txBody>
      </p:sp>
      <p:pic>
        <p:nvPicPr>
          <p:cNvPr id="5" name="Content Placeholder 4">
            <a:extLst>
              <a:ext uri="{FF2B5EF4-FFF2-40B4-BE49-F238E27FC236}">
                <a16:creationId xmlns:a16="http://schemas.microsoft.com/office/drawing/2014/main" id="{5E64F88E-5307-C037-A3D6-74187E4B299F}"/>
              </a:ext>
            </a:extLst>
          </p:cNvPr>
          <p:cNvPicPr>
            <a:picLocks noGrp="1" noChangeAspect="1"/>
          </p:cNvPicPr>
          <p:nvPr>
            <p:ph idx="1"/>
          </p:nvPr>
        </p:nvPicPr>
        <p:blipFill>
          <a:blip r:embed="rId2"/>
          <a:stretch>
            <a:fillRect/>
          </a:stretch>
        </p:blipFill>
        <p:spPr>
          <a:xfrm>
            <a:off x="2406202" y="2354239"/>
            <a:ext cx="7379596" cy="3948085"/>
          </a:xfrm>
          <a:prstGeom prst="rect">
            <a:avLst/>
          </a:prstGeom>
        </p:spPr>
      </p:pic>
    </p:spTree>
    <p:extLst>
      <p:ext uri="{BB962C8B-B14F-4D97-AF65-F5344CB8AC3E}">
        <p14:creationId xmlns:p14="http://schemas.microsoft.com/office/powerpoint/2010/main" val="2267600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black board with yellow text&#10;&#10;Description automatically generated">
            <a:extLst>
              <a:ext uri="{FF2B5EF4-FFF2-40B4-BE49-F238E27FC236}">
                <a16:creationId xmlns:a16="http://schemas.microsoft.com/office/drawing/2014/main" id="{DD98C46B-C6A3-949D-55A9-234B649FDD2E}"/>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810443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46FE69-69B9-126B-43EE-5BBB793E58E6}"/>
              </a:ext>
            </a:extLst>
          </p:cNvPr>
          <p:cNvPicPr>
            <a:picLocks noGrp="1" noChangeAspect="1"/>
          </p:cNvPicPr>
          <p:nvPr>
            <p:ph idx="1"/>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1128460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9CB-A44A-8B01-A07F-0288E9125B55}"/>
              </a:ext>
            </a:extLst>
          </p:cNvPr>
          <p:cNvSpPr>
            <a:spLocks noGrp="1"/>
          </p:cNvSpPr>
          <p:nvPr>
            <p:ph type="title"/>
          </p:nvPr>
        </p:nvSpPr>
        <p:spPr/>
        <p:txBody>
          <a:bodyPr/>
          <a:lstStyle/>
          <a:p>
            <a:r>
              <a:rPr lang="en-US" dirty="0"/>
              <a:t>Need for EMS</a:t>
            </a:r>
          </a:p>
        </p:txBody>
      </p:sp>
      <p:sp>
        <p:nvSpPr>
          <p:cNvPr id="3" name="Content Placeholder 2">
            <a:extLst>
              <a:ext uri="{FF2B5EF4-FFF2-40B4-BE49-F238E27FC236}">
                <a16:creationId xmlns:a16="http://schemas.microsoft.com/office/drawing/2014/main" id="{4AEC860C-8DDB-D69C-1B22-8A15B7688A1A}"/>
              </a:ext>
            </a:extLst>
          </p:cNvPr>
          <p:cNvSpPr>
            <a:spLocks noGrp="1"/>
          </p:cNvSpPr>
          <p:nvPr>
            <p:ph idx="1"/>
          </p:nvPr>
        </p:nvSpPr>
        <p:spPr/>
        <p:txBody>
          <a:bodyPr>
            <a:normAutofit fontScale="92500" lnSpcReduction="20000"/>
          </a:bodyPr>
          <a:lstStyle/>
          <a:p>
            <a:pPr marL="0" indent="0">
              <a:buNone/>
            </a:pPr>
            <a:r>
              <a:rPr lang="en-US" b="1" dirty="0"/>
              <a:t>3. Automation of Routine Tasks</a:t>
            </a:r>
          </a:p>
          <a:p>
            <a:pPr lvl="1"/>
            <a:r>
              <a:rPr lang="en-US" b="1" dirty="0"/>
              <a:t>Need:</a:t>
            </a:r>
            <a:r>
              <a:rPr lang="en-US" dirty="0"/>
              <a:t> Manual processes are time-consuming, error-prone, and inefficient.</a:t>
            </a:r>
          </a:p>
          <a:p>
            <a:pPr lvl="1"/>
            <a:r>
              <a:rPr lang="en-US" b="1" dirty="0"/>
              <a:t>Solution Provided by EMS:</a:t>
            </a:r>
            <a:r>
              <a:rPr lang="en-US" dirty="0"/>
              <a:t> EMS automates routine tasks such as order processing, payroll, and inventory management, reducing human error and freeing up employees for higher-value work. </a:t>
            </a:r>
          </a:p>
          <a:p>
            <a:pPr lvl="1"/>
            <a:r>
              <a:rPr lang="en-US" b="1" dirty="0"/>
              <a:t>Example:</a:t>
            </a:r>
            <a:r>
              <a:rPr lang="en-US" dirty="0"/>
              <a:t> An EMS can automate the procurement process by triggering purchase orders when inventory levels fall below a certain threshold.</a:t>
            </a:r>
          </a:p>
          <a:p>
            <a:pPr marL="0" indent="0">
              <a:buNone/>
            </a:pPr>
            <a:r>
              <a:rPr lang="en-US" b="1" dirty="0"/>
              <a:t>4. Real-Time Information and Reporting</a:t>
            </a:r>
          </a:p>
          <a:p>
            <a:pPr lvl="1"/>
            <a:r>
              <a:rPr lang="en-US" b="1" dirty="0"/>
              <a:t>Need:</a:t>
            </a:r>
            <a:r>
              <a:rPr lang="en-US" dirty="0"/>
              <a:t> Timely and accurate information is crucial for decision-making in today’s fast-paced business environment. </a:t>
            </a:r>
          </a:p>
          <a:p>
            <a:pPr lvl="1"/>
            <a:r>
              <a:rPr lang="en-US" b="1" dirty="0"/>
              <a:t>Solution Provided by EMS:</a:t>
            </a:r>
            <a:r>
              <a:rPr lang="en-US" dirty="0"/>
              <a:t> EMS provides real-time data and analytics, enabling managers to make informed decisions quickly. </a:t>
            </a:r>
          </a:p>
          <a:p>
            <a:pPr lvl="1"/>
            <a:r>
              <a:rPr lang="en-US" b="1" dirty="0"/>
              <a:t>Example:</a:t>
            </a:r>
            <a:r>
              <a:rPr lang="en-US" dirty="0"/>
              <a:t> Real-time sales data can help a company adjust its marketing strategies on the fly, respond to customer demand more effectively, and optimize inventory levels.</a:t>
            </a:r>
          </a:p>
          <a:p>
            <a:pPr marL="0" indent="0">
              <a:buNone/>
            </a:pPr>
            <a:endParaRPr lang="en-US" dirty="0"/>
          </a:p>
        </p:txBody>
      </p:sp>
    </p:spTree>
    <p:extLst>
      <p:ext uri="{BB962C8B-B14F-4D97-AF65-F5344CB8AC3E}">
        <p14:creationId xmlns:p14="http://schemas.microsoft.com/office/powerpoint/2010/main" val="123377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161D-224A-9ED2-E722-757173863013}"/>
              </a:ext>
            </a:extLst>
          </p:cNvPr>
          <p:cNvSpPr>
            <a:spLocks noGrp="1"/>
          </p:cNvSpPr>
          <p:nvPr>
            <p:ph type="title"/>
          </p:nvPr>
        </p:nvSpPr>
        <p:spPr/>
        <p:txBody>
          <a:bodyPr/>
          <a:lstStyle/>
          <a:p>
            <a:r>
              <a:rPr lang="en-US" dirty="0"/>
              <a:t>Need for EMS</a:t>
            </a:r>
          </a:p>
        </p:txBody>
      </p:sp>
      <p:sp>
        <p:nvSpPr>
          <p:cNvPr id="3" name="Content Placeholder 2">
            <a:extLst>
              <a:ext uri="{FF2B5EF4-FFF2-40B4-BE49-F238E27FC236}">
                <a16:creationId xmlns:a16="http://schemas.microsoft.com/office/drawing/2014/main" id="{038999E2-CB08-F04D-A2B3-ADAB3676226C}"/>
              </a:ext>
            </a:extLst>
          </p:cNvPr>
          <p:cNvSpPr>
            <a:spLocks noGrp="1"/>
          </p:cNvSpPr>
          <p:nvPr>
            <p:ph idx="1"/>
          </p:nvPr>
        </p:nvSpPr>
        <p:spPr/>
        <p:txBody>
          <a:bodyPr>
            <a:normAutofit fontScale="62500" lnSpcReduction="20000"/>
          </a:bodyPr>
          <a:lstStyle/>
          <a:p>
            <a:pPr marL="0" indent="0">
              <a:buNone/>
            </a:pPr>
            <a:r>
              <a:rPr lang="en-US" b="1" dirty="0"/>
              <a:t>5. Enhanced Collaboration and Communication</a:t>
            </a:r>
          </a:p>
          <a:p>
            <a:pPr lvl="1"/>
            <a:r>
              <a:rPr lang="en-US" b="1" dirty="0"/>
              <a:t>Need:</a:t>
            </a:r>
            <a:r>
              <a:rPr lang="en-US" dirty="0"/>
              <a:t> Effective communication and collaboration across departments are essential for operational efficiency.</a:t>
            </a:r>
          </a:p>
          <a:p>
            <a:pPr lvl="1"/>
            <a:r>
              <a:rPr lang="en-US" b="1" dirty="0"/>
              <a:t>Solution Provided by EMS:</a:t>
            </a:r>
            <a:r>
              <a:rPr lang="en-US" dirty="0"/>
              <a:t> EMS facilitates better collaboration by providing shared access to information and tools.</a:t>
            </a:r>
          </a:p>
          <a:p>
            <a:pPr lvl="1"/>
            <a:r>
              <a:rPr lang="en-US" b="1" dirty="0"/>
              <a:t>Example:</a:t>
            </a:r>
            <a:r>
              <a:rPr lang="en-US" dirty="0"/>
              <a:t> Project management modules in EMS allow teams to collaborate on projects, share documents, and track progress, ensuring everyone is aligned and informed.</a:t>
            </a:r>
          </a:p>
          <a:p>
            <a:pPr marL="0" indent="0">
              <a:buNone/>
            </a:pPr>
            <a:r>
              <a:rPr lang="en-US" b="1" dirty="0"/>
              <a:t>6. Scalability and Flexibility</a:t>
            </a:r>
          </a:p>
          <a:p>
            <a:pPr lvl="1"/>
            <a:r>
              <a:rPr lang="en-US" b="1" dirty="0"/>
              <a:t>Need:</a:t>
            </a:r>
            <a:r>
              <a:rPr lang="en-US" dirty="0"/>
              <a:t> As businesses grow, their systems need to adapt to increased complexity and scale. </a:t>
            </a:r>
            <a:r>
              <a:rPr lang="en-US" b="1" dirty="0"/>
              <a:t>Solution</a:t>
            </a:r>
          </a:p>
          <a:p>
            <a:pPr lvl="1"/>
            <a:r>
              <a:rPr lang="en-US" b="1" dirty="0"/>
              <a:t>Provided by EMS:</a:t>
            </a:r>
            <a:r>
              <a:rPr lang="en-US" dirty="0"/>
              <a:t> EMS is scalable, meaning it can grow with the business, accommodating more users, transactions, and data without losing performance. </a:t>
            </a:r>
          </a:p>
          <a:p>
            <a:pPr lvl="1"/>
            <a:r>
              <a:rPr lang="en-US" b="1" dirty="0"/>
              <a:t>Example:</a:t>
            </a:r>
            <a:r>
              <a:rPr lang="en-US" dirty="0"/>
              <a:t> A small business using EMS can easily scale up its operations without needing to invest in new software as it expands its market reach and operational scope.</a:t>
            </a:r>
          </a:p>
          <a:p>
            <a:pPr marL="0" indent="0">
              <a:buNone/>
            </a:pPr>
            <a:r>
              <a:rPr lang="en-US" b="1" dirty="0"/>
              <a:t>7. Compliance and Risk Management</a:t>
            </a:r>
          </a:p>
          <a:p>
            <a:pPr lvl="1"/>
            <a:r>
              <a:rPr lang="en-US" b="1" dirty="0"/>
              <a:t>Need:</a:t>
            </a:r>
            <a:r>
              <a:rPr lang="en-US" dirty="0"/>
              <a:t> Regulatory compliance and risk management are critical for businesses, especially those in highly regulated industries. </a:t>
            </a:r>
          </a:p>
          <a:p>
            <a:pPr lvl="1"/>
            <a:r>
              <a:rPr lang="en-US" b="1" dirty="0"/>
              <a:t>Solution Provided by EMS:</a:t>
            </a:r>
            <a:r>
              <a:rPr lang="en-US" dirty="0"/>
              <a:t> EMS helps ensure compliance with industry standards and regulations by maintaining accurate records and providing audit trails. </a:t>
            </a:r>
          </a:p>
          <a:p>
            <a:pPr lvl="1"/>
            <a:r>
              <a:rPr lang="en-US" b="1" dirty="0"/>
              <a:t>Example:</a:t>
            </a:r>
            <a:r>
              <a:rPr lang="en-US" dirty="0"/>
              <a:t> An EMS can automatically update its processes to comply with new financial reporting standards or data protection regulations, reducing the risk of non-compliance penalties.</a:t>
            </a:r>
          </a:p>
          <a:p>
            <a:pPr marL="0" indent="0">
              <a:buNone/>
            </a:pPr>
            <a:endParaRPr lang="en-US" dirty="0"/>
          </a:p>
        </p:txBody>
      </p:sp>
    </p:spTree>
    <p:extLst>
      <p:ext uri="{BB962C8B-B14F-4D97-AF65-F5344CB8AC3E}">
        <p14:creationId xmlns:p14="http://schemas.microsoft.com/office/powerpoint/2010/main" val="350753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C5BA-0141-AC5A-8B87-D7DC40F92954}"/>
              </a:ext>
            </a:extLst>
          </p:cNvPr>
          <p:cNvSpPr>
            <a:spLocks noGrp="1"/>
          </p:cNvSpPr>
          <p:nvPr>
            <p:ph type="title"/>
          </p:nvPr>
        </p:nvSpPr>
        <p:spPr/>
        <p:txBody>
          <a:bodyPr/>
          <a:lstStyle/>
          <a:p>
            <a:r>
              <a:rPr lang="en-US" dirty="0"/>
              <a:t>Need for EMS</a:t>
            </a:r>
          </a:p>
        </p:txBody>
      </p:sp>
      <p:sp>
        <p:nvSpPr>
          <p:cNvPr id="3" name="Content Placeholder 2">
            <a:extLst>
              <a:ext uri="{FF2B5EF4-FFF2-40B4-BE49-F238E27FC236}">
                <a16:creationId xmlns:a16="http://schemas.microsoft.com/office/drawing/2014/main" id="{E4E6BD96-E723-4290-6D80-2171E95698D0}"/>
              </a:ext>
            </a:extLst>
          </p:cNvPr>
          <p:cNvSpPr>
            <a:spLocks noGrp="1"/>
          </p:cNvSpPr>
          <p:nvPr>
            <p:ph idx="1"/>
          </p:nvPr>
        </p:nvSpPr>
        <p:spPr/>
        <p:txBody>
          <a:bodyPr>
            <a:normAutofit fontScale="92500" lnSpcReduction="20000"/>
          </a:bodyPr>
          <a:lstStyle/>
          <a:p>
            <a:pPr marL="0" indent="0">
              <a:buNone/>
            </a:pPr>
            <a:r>
              <a:rPr lang="en-US" b="1" dirty="0"/>
              <a:t>8. Improved Customer Relationship Management</a:t>
            </a:r>
          </a:p>
          <a:p>
            <a:pPr lvl="1"/>
            <a:r>
              <a:rPr lang="en-US" b="1" dirty="0"/>
              <a:t>Need:</a:t>
            </a:r>
            <a:r>
              <a:rPr lang="en-US" dirty="0"/>
              <a:t> Customer satisfaction and retention are crucial for business success.</a:t>
            </a:r>
          </a:p>
          <a:p>
            <a:pPr lvl="1"/>
            <a:r>
              <a:rPr lang="en-US" b="1" dirty="0"/>
              <a:t>Solution Provided by EMS:</a:t>
            </a:r>
            <a:r>
              <a:rPr lang="en-US" dirty="0"/>
              <a:t> EMS includes CRM functionalities to manage customer interactions, sales, and support efficiently. </a:t>
            </a:r>
          </a:p>
          <a:p>
            <a:pPr lvl="1"/>
            <a:r>
              <a:rPr lang="en-US" b="1" dirty="0"/>
              <a:t>Example:</a:t>
            </a:r>
            <a:r>
              <a:rPr lang="en-US" dirty="0"/>
              <a:t> An integrated CRM system within EMS can track customer interactions, preferences, and feedback, allowing businesses to provide personalized service and improve customer satisfaction.</a:t>
            </a:r>
          </a:p>
          <a:p>
            <a:pPr marL="0" indent="0">
              <a:buNone/>
            </a:pPr>
            <a:r>
              <a:rPr lang="en-US" b="1" dirty="0"/>
              <a:t>9. Cost Reduction and Increased Efficiency</a:t>
            </a:r>
          </a:p>
          <a:p>
            <a:pPr lvl="1"/>
            <a:r>
              <a:rPr lang="en-US" b="1" dirty="0"/>
              <a:t>Need:</a:t>
            </a:r>
            <a:r>
              <a:rPr lang="en-US" dirty="0"/>
              <a:t> Businesses need to optimize their operations to remain competitive.</a:t>
            </a:r>
          </a:p>
          <a:p>
            <a:pPr lvl="1"/>
            <a:r>
              <a:rPr lang="en-US" b="1" dirty="0"/>
              <a:t>Solution Provided by EMS:</a:t>
            </a:r>
            <a:r>
              <a:rPr lang="en-US" dirty="0"/>
              <a:t> By streamlining processes, reducing manual work, and improving data accuracy, EMS helps reduce operational costs and increase efficiency. </a:t>
            </a:r>
          </a:p>
          <a:p>
            <a:pPr lvl="1"/>
            <a:r>
              <a:rPr lang="en-US" b="1" dirty="0"/>
              <a:t>Example:</a:t>
            </a:r>
            <a:r>
              <a:rPr lang="en-US" dirty="0"/>
              <a:t> Automating the supply chain process can reduce inventory holding costs, minimize stockouts, and improve order fulfillment time</a:t>
            </a:r>
          </a:p>
          <a:p>
            <a:pPr marL="0" indent="0">
              <a:buNone/>
            </a:pPr>
            <a:endParaRPr lang="en-US" dirty="0"/>
          </a:p>
        </p:txBody>
      </p:sp>
    </p:spTree>
    <p:extLst>
      <p:ext uri="{BB962C8B-B14F-4D97-AF65-F5344CB8AC3E}">
        <p14:creationId xmlns:p14="http://schemas.microsoft.com/office/powerpoint/2010/main" val="120283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FBC8-9DB9-8B40-F130-7E52C2E97175}"/>
              </a:ext>
            </a:extLst>
          </p:cNvPr>
          <p:cNvSpPr>
            <a:spLocks noGrp="1"/>
          </p:cNvSpPr>
          <p:nvPr>
            <p:ph type="title"/>
          </p:nvPr>
        </p:nvSpPr>
        <p:spPr/>
        <p:txBody>
          <a:bodyPr/>
          <a:lstStyle/>
          <a:p>
            <a:r>
              <a:rPr lang="en-US" dirty="0"/>
              <a:t>Enterprise Software</a:t>
            </a:r>
          </a:p>
        </p:txBody>
      </p:sp>
      <p:sp>
        <p:nvSpPr>
          <p:cNvPr id="3" name="Content Placeholder 2">
            <a:extLst>
              <a:ext uri="{FF2B5EF4-FFF2-40B4-BE49-F238E27FC236}">
                <a16:creationId xmlns:a16="http://schemas.microsoft.com/office/drawing/2014/main" id="{FBFEC10F-F6D5-FE1C-BB08-6DBD19A97FE1}"/>
              </a:ext>
            </a:extLst>
          </p:cNvPr>
          <p:cNvSpPr>
            <a:spLocks noGrp="1"/>
          </p:cNvSpPr>
          <p:nvPr>
            <p:ph idx="1"/>
          </p:nvPr>
        </p:nvSpPr>
        <p:spPr/>
        <p:txBody>
          <a:bodyPr>
            <a:normAutofit lnSpcReduction="10000"/>
          </a:bodyPr>
          <a:lstStyle/>
          <a:p>
            <a:r>
              <a:rPr lang="en-US" b="0" i="0" dirty="0">
                <a:solidFill>
                  <a:srgbClr val="666666"/>
                </a:solidFill>
                <a:effectLst/>
                <a:highlight>
                  <a:srgbClr val="FFFFFF"/>
                </a:highlight>
                <a:latin typeface="Roboto" panose="020F0502020204030204" pitchFamily="2" charset="0"/>
              </a:rPr>
              <a:t>An Enterprise Management System (EMS) is a </a:t>
            </a:r>
            <a:r>
              <a:rPr lang="en-US" b="1" i="0" dirty="0">
                <a:solidFill>
                  <a:srgbClr val="666666"/>
                </a:solidFill>
                <a:effectLst/>
                <a:latin typeface="Roboto" panose="020F0502020204030204" pitchFamily="2" charset="0"/>
              </a:rPr>
              <a:t>software package that supports the various requirements of complex organizations</a:t>
            </a:r>
          </a:p>
          <a:p>
            <a:r>
              <a:rPr lang="en-US" b="0" i="0" dirty="0">
                <a:solidFill>
                  <a:srgbClr val="343333"/>
                </a:solidFill>
                <a:effectLst/>
                <a:highlight>
                  <a:srgbClr val="FFFFFF"/>
                </a:highlight>
                <a:latin typeface="msans"/>
              </a:rPr>
              <a:t>An Enterprise Management System (EMS) is a comprehensive software package that caters to the many needs of larger organizations.</a:t>
            </a:r>
            <a:endParaRPr lang="en-US" dirty="0"/>
          </a:p>
          <a:p>
            <a:r>
              <a:rPr lang="en-US" dirty="0"/>
              <a:t>Enterprise software encompasses a range of applications designed to support and optimize various business functions. </a:t>
            </a:r>
          </a:p>
          <a:p>
            <a:r>
              <a:rPr lang="en-US" dirty="0"/>
              <a:t>Key categories of enterprise software include ERP (Enterprise Resource Planning), SCM (Supply Chain Management), and CRM (Customer Relationship Management)</a:t>
            </a:r>
          </a:p>
          <a:p>
            <a:endParaRPr lang="en-US" dirty="0"/>
          </a:p>
        </p:txBody>
      </p:sp>
    </p:spTree>
    <p:extLst>
      <p:ext uri="{BB962C8B-B14F-4D97-AF65-F5344CB8AC3E}">
        <p14:creationId xmlns:p14="http://schemas.microsoft.com/office/powerpoint/2010/main" val="581545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TotalTime>
  <Words>6028</Words>
  <Application>Microsoft Office PowerPoint</Application>
  <PresentationFormat>Widescreen</PresentationFormat>
  <Paragraphs>408</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Aptos</vt:lpstr>
      <vt:lpstr>Aptos Display</vt:lpstr>
      <vt:lpstr>Arial</vt:lpstr>
      <vt:lpstr>msans</vt:lpstr>
      <vt:lpstr>Roboto</vt:lpstr>
      <vt:lpstr>Office Theme</vt:lpstr>
      <vt:lpstr>Enterprise Management System</vt:lpstr>
      <vt:lpstr>Enterprise Management System</vt:lpstr>
      <vt:lpstr>Key Features of an Enterprise Management System </vt:lpstr>
      <vt:lpstr>Components of EMS</vt:lpstr>
      <vt:lpstr>Need for EMS</vt:lpstr>
      <vt:lpstr>Need for EMS</vt:lpstr>
      <vt:lpstr>Need for EMS</vt:lpstr>
      <vt:lpstr>Need for EMS</vt:lpstr>
      <vt:lpstr>Enterprise Software</vt:lpstr>
      <vt:lpstr>Examples</vt:lpstr>
      <vt:lpstr>Four major components of EMS</vt:lpstr>
      <vt:lpstr>Enterprise Resource Planning (ERP)</vt:lpstr>
      <vt:lpstr>Supply Chain Management (SCM)</vt:lpstr>
      <vt:lpstr>Customer Relationship Management (CRM)</vt:lpstr>
      <vt:lpstr>Integration of ERP, SCM, and CRM</vt:lpstr>
      <vt:lpstr>CBIS</vt:lpstr>
      <vt:lpstr>Components of CBIS</vt:lpstr>
      <vt:lpstr>Services provided by ES</vt:lpstr>
      <vt:lpstr>Services provided by ES</vt:lpstr>
      <vt:lpstr>Services provided by ES</vt:lpstr>
      <vt:lpstr>Enterprise System</vt:lpstr>
      <vt:lpstr>Types of Enterprise systems</vt:lpstr>
      <vt:lpstr>Functional areas of ERP</vt:lpstr>
      <vt:lpstr>Functional areas of ERP</vt:lpstr>
      <vt:lpstr>Functional areas of ERP</vt:lpstr>
      <vt:lpstr>Benefits of ERP</vt:lpstr>
      <vt:lpstr>Benefits of ERP</vt:lpstr>
      <vt:lpstr>Disadvantages of ERP</vt:lpstr>
      <vt:lpstr>Disadvantages of ERP</vt:lpstr>
      <vt:lpstr>PowerPoint Presentation</vt:lpstr>
      <vt:lpstr>PowerPoint Presentation</vt:lpstr>
      <vt:lpstr>CRM – Customer Relationship Management</vt:lpstr>
      <vt:lpstr>Examples</vt:lpstr>
      <vt:lpstr>Benefits - CRM</vt:lpstr>
      <vt:lpstr>What does CRM do?</vt:lpstr>
      <vt:lpstr>What does CRM do?</vt:lpstr>
      <vt:lpstr>Disadvantages - CRM</vt:lpstr>
      <vt:lpstr>Disadvantages - CRM</vt:lpstr>
      <vt:lpstr>Examples - CRM</vt:lpstr>
      <vt:lpstr>Maximizer Best CRM Software for Small Businesses &amp; Teams - Maximizer CRM</vt:lpstr>
      <vt:lpstr>PowerPoint Presentation</vt:lpstr>
      <vt:lpstr>SCM – Supply Chain Management</vt:lpstr>
      <vt:lpstr>Examples - SCM</vt:lpstr>
      <vt:lpstr>Benefits - SCM</vt:lpstr>
      <vt:lpstr>Challenges in SCM</vt:lpstr>
      <vt:lpstr>EIM- Enterprise Information Management</vt:lpstr>
      <vt:lpstr>Components of EIM</vt:lpstr>
      <vt:lpstr>Components of EIM</vt:lpstr>
      <vt:lpstr>PowerPoint Presentation</vt:lpstr>
      <vt:lpstr>PowerPoint Presentation</vt:lpstr>
      <vt:lpstr>Role of IS and IT in Enterprise Management</vt:lpstr>
      <vt:lpstr>PowerPoint Presentation</vt:lpstr>
      <vt:lpstr>PowerPoint Presentation</vt:lpstr>
      <vt:lpstr>Role of IS in Enterprise Management</vt:lpstr>
      <vt:lpstr>Role of IS in Enterprise Management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23</cp:revision>
  <dcterms:created xsi:type="dcterms:W3CDTF">2024-06-05T08:00:13Z</dcterms:created>
  <dcterms:modified xsi:type="dcterms:W3CDTF">2024-06-10T05:38:18Z</dcterms:modified>
</cp:coreProperties>
</file>